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67" r:id="rId4"/>
    <p:sldId id="258" r:id="rId5"/>
    <p:sldId id="261" r:id="rId6"/>
    <p:sldId id="262" r:id="rId7"/>
    <p:sldId id="263" r:id="rId8"/>
    <p:sldId id="265" r:id="rId9"/>
    <p:sldId id="264" r:id="rId10"/>
    <p:sldId id="259" r:id="rId11"/>
    <p:sldId id="266" r:id="rId12"/>
    <p:sldId id="260" r:id="rId13"/>
    <p:sldId id="268" r:id="rId14"/>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47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zh-TW" altLang="en-US" smtClean="0"/>
              <a:t>按一下以編輯母片標題樣式</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en-US" dirty="0"/>
          </a:p>
        </p:txBody>
      </p:sp>
      <p:sp>
        <p:nvSpPr>
          <p:cNvPr id="4" name="Date Placeholder 3"/>
          <p:cNvSpPr>
            <a:spLocks noGrp="1"/>
          </p:cNvSpPr>
          <p:nvPr>
            <p:ph type="dt" sz="half" idx="10"/>
          </p:nvPr>
        </p:nvSpPr>
        <p:spPr/>
        <p:txBody>
          <a:bodyPr/>
          <a:lstStyle/>
          <a:p>
            <a:fld id="{36015ABE-5C38-4B6E-91C3-B9DB3F32C34A}" type="datetimeFigureOut">
              <a:rPr lang="zh-TW" altLang="en-US" smtClean="0"/>
              <a:pPr/>
              <a:t>2015/10/27</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C005E367-133A-4726-A036-D8EA51281CA1}" type="slidenum">
              <a:rPr lang="zh-TW" altLang="en-US" smtClean="0"/>
              <a:pPr/>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Vertical Text Placeholder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3"/>
          <p:cNvSpPr>
            <a:spLocks noGrp="1"/>
          </p:cNvSpPr>
          <p:nvPr>
            <p:ph type="dt" sz="half" idx="10"/>
          </p:nvPr>
        </p:nvSpPr>
        <p:spPr/>
        <p:txBody>
          <a:bodyPr/>
          <a:lstStyle/>
          <a:p>
            <a:fld id="{36015ABE-5C38-4B6E-91C3-B9DB3F32C34A}" type="datetimeFigureOut">
              <a:rPr lang="zh-TW" altLang="en-US" smtClean="0"/>
              <a:pPr/>
              <a:t>2015/10/27</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C005E367-133A-4726-A036-D8EA51281CA1}"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3"/>
          <p:cNvSpPr>
            <a:spLocks noGrp="1"/>
          </p:cNvSpPr>
          <p:nvPr>
            <p:ph type="dt" sz="half" idx="10"/>
          </p:nvPr>
        </p:nvSpPr>
        <p:spPr/>
        <p:txBody>
          <a:bodyPr/>
          <a:lstStyle/>
          <a:p>
            <a:fld id="{36015ABE-5C38-4B6E-91C3-B9DB3F32C34A}" type="datetimeFigureOut">
              <a:rPr lang="zh-TW" altLang="en-US" smtClean="0"/>
              <a:pPr/>
              <a:t>2015/10/27</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C005E367-133A-4726-A036-D8EA51281CA1}" type="slidenum">
              <a:rPr lang="zh-TW" altLang="en-US" smtClean="0"/>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Content Placeholder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3"/>
          <p:cNvSpPr>
            <a:spLocks noGrp="1"/>
          </p:cNvSpPr>
          <p:nvPr>
            <p:ph type="dt" sz="half" idx="10"/>
          </p:nvPr>
        </p:nvSpPr>
        <p:spPr/>
        <p:txBody>
          <a:bodyPr/>
          <a:lstStyle/>
          <a:p>
            <a:fld id="{36015ABE-5C38-4B6E-91C3-B9DB3F32C34A}" type="datetimeFigureOut">
              <a:rPr lang="zh-TW" altLang="en-US" smtClean="0"/>
              <a:pPr/>
              <a:t>2015/10/27</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C005E367-133A-4726-A036-D8EA51281CA1}" type="slidenum">
              <a:rPr lang="zh-TW" altLang="en-US" smtClean="0"/>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fld id="{36015ABE-5C38-4B6E-91C3-B9DB3F32C34A}" type="datetimeFigureOut">
              <a:rPr lang="zh-TW" altLang="en-US" smtClean="0"/>
              <a:pPr/>
              <a:t>2015/10/27</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C005E367-133A-4726-A036-D8EA51281CA1}" type="slidenum">
              <a:rPr lang="zh-TW" altLang="en-US" smtClean="0"/>
              <a:pPr/>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Date Placeholder 4"/>
          <p:cNvSpPr>
            <a:spLocks noGrp="1"/>
          </p:cNvSpPr>
          <p:nvPr>
            <p:ph type="dt" sz="half" idx="10"/>
          </p:nvPr>
        </p:nvSpPr>
        <p:spPr/>
        <p:txBody>
          <a:bodyPr/>
          <a:lstStyle/>
          <a:p>
            <a:fld id="{36015ABE-5C38-4B6E-91C3-B9DB3F32C34A}" type="datetimeFigureOut">
              <a:rPr lang="zh-TW" altLang="en-US" smtClean="0"/>
              <a:pPr/>
              <a:t>2015/10/27</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C005E367-133A-4726-A036-D8EA51281CA1}" type="slidenum">
              <a:rPr lang="zh-TW" altLang="en-US" smtClean="0"/>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TW" altLang="en-US" smtClean="0"/>
              <a:t>按一下以編輯母片標題樣式</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7" name="Date Placeholder 6"/>
          <p:cNvSpPr>
            <a:spLocks noGrp="1"/>
          </p:cNvSpPr>
          <p:nvPr>
            <p:ph type="dt" sz="half" idx="10"/>
          </p:nvPr>
        </p:nvSpPr>
        <p:spPr/>
        <p:txBody>
          <a:bodyPr/>
          <a:lstStyle/>
          <a:p>
            <a:fld id="{36015ABE-5C38-4B6E-91C3-B9DB3F32C34A}" type="datetimeFigureOut">
              <a:rPr lang="zh-TW" altLang="en-US" smtClean="0"/>
              <a:pPr/>
              <a:t>2015/10/27</a:t>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9" name="Slide Number Placeholder 8"/>
          <p:cNvSpPr>
            <a:spLocks noGrp="1"/>
          </p:cNvSpPr>
          <p:nvPr>
            <p:ph type="sldNum" sz="quarter" idx="12"/>
          </p:nvPr>
        </p:nvSpPr>
        <p:spPr/>
        <p:txBody>
          <a:bodyPr/>
          <a:lstStyle/>
          <a:p>
            <a:fld id="{C005E367-133A-4726-A036-D8EA51281CA1}" type="slidenum">
              <a:rPr lang="zh-TW" altLang="en-US" smtClean="0"/>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Date Placeholder 2"/>
          <p:cNvSpPr>
            <a:spLocks noGrp="1"/>
          </p:cNvSpPr>
          <p:nvPr>
            <p:ph type="dt" sz="half" idx="10"/>
          </p:nvPr>
        </p:nvSpPr>
        <p:spPr/>
        <p:txBody>
          <a:bodyPr/>
          <a:lstStyle/>
          <a:p>
            <a:fld id="{36015ABE-5C38-4B6E-91C3-B9DB3F32C34A}" type="datetimeFigureOut">
              <a:rPr lang="zh-TW" altLang="en-US" smtClean="0"/>
              <a:pPr/>
              <a:t>2015/10/27</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C005E367-133A-4726-A036-D8EA51281CA1}" type="slidenum">
              <a:rPr lang="zh-TW" altLang="en-US" smtClean="0"/>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015ABE-5C38-4B6E-91C3-B9DB3F32C34A}" type="datetimeFigureOut">
              <a:rPr lang="zh-TW" altLang="en-US" smtClean="0"/>
              <a:pPr/>
              <a:t>2015/10/27</a:t>
            </a:fld>
            <a:endParaRPr lang="zh-TW" altLang="en-US"/>
          </a:p>
        </p:txBody>
      </p:sp>
      <p:sp>
        <p:nvSpPr>
          <p:cNvPr id="3" name="Footer Placeholder 2"/>
          <p:cNvSpPr>
            <a:spLocks noGrp="1"/>
          </p:cNvSpPr>
          <p:nvPr>
            <p:ph type="ftr" sz="quarter" idx="11"/>
          </p:nvPr>
        </p:nvSpPr>
        <p:spPr/>
        <p:txBody>
          <a:bodyPr/>
          <a:lstStyle/>
          <a:p>
            <a:endParaRPr lang="zh-TW" altLang="en-US"/>
          </a:p>
        </p:txBody>
      </p:sp>
      <p:sp>
        <p:nvSpPr>
          <p:cNvPr id="4" name="Slide Number Placeholder 3"/>
          <p:cNvSpPr>
            <a:spLocks noGrp="1"/>
          </p:cNvSpPr>
          <p:nvPr>
            <p:ph type="sldNum" sz="quarter" idx="12"/>
          </p:nvPr>
        </p:nvSpPr>
        <p:spPr/>
        <p:txBody>
          <a:bodyPr/>
          <a:lstStyle/>
          <a:p>
            <a:fld id="{C005E367-133A-4726-A036-D8EA51281CA1}" type="slidenum">
              <a:rPr lang="zh-TW" altLang="en-US" smtClean="0"/>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zh-TW" altLang="en-US" smtClean="0"/>
              <a:t>按一下以編輯母片標題樣式</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36015ABE-5C38-4B6E-91C3-B9DB3F32C34A}" type="datetimeFigureOut">
              <a:rPr lang="zh-TW" altLang="en-US" smtClean="0"/>
              <a:pPr/>
              <a:t>2015/10/27</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C005E367-133A-4726-A036-D8EA51281CA1}" type="slidenum">
              <a:rPr lang="zh-TW" altLang="en-US" smtClean="0"/>
              <a:pPr/>
              <a:t>‹#›</a:t>
            </a:fld>
            <a:endParaRPr lang="zh-TW" altLang="en-US"/>
          </a:p>
        </p:txBody>
      </p:sp>
      <p:sp>
        <p:nvSpPr>
          <p:cNvPr id="9" name="Content Placeholder 8"/>
          <p:cNvSpPr>
            <a:spLocks noGrp="1"/>
          </p:cNvSpPr>
          <p:nvPr>
            <p:ph sz="quarter" idx="13"/>
          </p:nvPr>
        </p:nvSpPr>
        <p:spPr>
          <a:xfrm>
            <a:off x="304800" y="381000"/>
            <a:ext cx="7772400" cy="494284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zh-TW" altLang="en-US" smtClean="0"/>
              <a:t>按一下以編輯母片標題樣式</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smtClean="0"/>
              <a:t>按一下圖示以新增圖片</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8" name="Date Placeholder 7"/>
          <p:cNvSpPr>
            <a:spLocks noGrp="1"/>
          </p:cNvSpPr>
          <p:nvPr>
            <p:ph type="dt" sz="half" idx="10"/>
          </p:nvPr>
        </p:nvSpPr>
        <p:spPr/>
        <p:txBody>
          <a:bodyPr/>
          <a:lstStyle/>
          <a:p>
            <a:fld id="{36015ABE-5C38-4B6E-91C3-B9DB3F32C34A}" type="datetimeFigureOut">
              <a:rPr lang="zh-TW" altLang="en-US" smtClean="0"/>
              <a:pPr/>
              <a:t>2015/10/27</a:t>
            </a:fld>
            <a:endParaRPr lang="zh-TW" altLang="en-US"/>
          </a:p>
        </p:txBody>
      </p:sp>
      <p:sp>
        <p:nvSpPr>
          <p:cNvPr id="9" name="Slide Number Placeholder 8"/>
          <p:cNvSpPr>
            <a:spLocks noGrp="1"/>
          </p:cNvSpPr>
          <p:nvPr>
            <p:ph type="sldNum" sz="quarter" idx="11"/>
          </p:nvPr>
        </p:nvSpPr>
        <p:spPr/>
        <p:txBody>
          <a:bodyPr/>
          <a:lstStyle/>
          <a:p>
            <a:fld id="{C005E367-133A-4726-A036-D8EA51281CA1}" type="slidenum">
              <a:rPr lang="zh-TW" altLang="en-US" smtClean="0"/>
              <a:pPr/>
              <a:t>‹#›</a:t>
            </a:fld>
            <a:endParaRPr lang="zh-TW" altLang="en-US"/>
          </a:p>
        </p:txBody>
      </p:sp>
      <p:sp>
        <p:nvSpPr>
          <p:cNvPr id="10" name="Footer Placeholder 9"/>
          <p:cNvSpPr>
            <a:spLocks noGrp="1"/>
          </p:cNvSpPr>
          <p:nvPr>
            <p:ph type="ftr" sz="quarter" idx="12"/>
          </p:nvPr>
        </p:nvSpPr>
        <p:spPr/>
        <p:txBody>
          <a:bodyPr/>
          <a:lstStyle/>
          <a:p>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C005E367-133A-4726-A036-D8EA51281CA1}" type="slidenum">
              <a:rPr lang="zh-TW" altLang="en-US" smtClean="0"/>
              <a:pPr/>
              <a:t>‹#›</a:t>
            </a:fld>
            <a:endParaRPr lang="zh-TW" alt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zh-TW" alt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36015ABE-5C38-4B6E-91C3-B9DB3F32C34A}" type="datetimeFigureOut">
              <a:rPr lang="zh-TW" altLang="en-US" smtClean="0"/>
              <a:pPr/>
              <a:t>2015/10/27</a:t>
            </a:fld>
            <a:endParaRPr lang="zh-TW" alt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0" y="2852936"/>
            <a:ext cx="9396536" cy="649759"/>
          </a:xfrm>
        </p:spPr>
        <p:txBody>
          <a:bodyPr/>
          <a:lstStyle/>
          <a:p>
            <a:r>
              <a:rPr lang="en-US" altLang="zh-TW" sz="3200" dirty="0">
                <a:latin typeface="微軟正黑體" panose="020B0604030504040204" pitchFamily="34" charset="-120"/>
                <a:ea typeface="微軟正黑體" panose="020B0604030504040204" pitchFamily="34" charset="-120"/>
              </a:rPr>
              <a:t>Self-reported </a:t>
            </a:r>
            <a:r>
              <a:rPr lang="en-US" altLang="zh-TW" sz="3200" dirty="0" err="1">
                <a:latin typeface="微軟正黑體" panose="020B0604030504040204" pitchFamily="34" charset="-120"/>
                <a:ea typeface="微軟正黑體" panose="020B0604030504040204" pitchFamily="34" charset="-120"/>
              </a:rPr>
              <a:t>wayfinding</a:t>
            </a:r>
            <a:r>
              <a:rPr lang="en-US" altLang="zh-TW" sz="3200" dirty="0">
                <a:latin typeface="微軟正黑體" panose="020B0604030504040204" pitchFamily="34" charset="-120"/>
                <a:ea typeface="微軟正黑體" panose="020B0604030504040204" pitchFamily="34" charset="-120"/>
              </a:rPr>
              <a:t> ability of older drivers</a:t>
            </a:r>
            <a:endParaRPr lang="zh-TW" altLang="en-US" sz="3200" dirty="0">
              <a:latin typeface="微軟正黑體" panose="020B0604030504040204" pitchFamily="34" charset="-120"/>
              <a:ea typeface="微軟正黑體" panose="020B0604030504040204" pitchFamily="34" charset="-120"/>
            </a:endParaRPr>
          </a:p>
        </p:txBody>
      </p:sp>
      <p:sp>
        <p:nvSpPr>
          <p:cNvPr id="3" name="副標題 2"/>
          <p:cNvSpPr>
            <a:spLocks noGrp="1"/>
          </p:cNvSpPr>
          <p:nvPr>
            <p:ph type="subTitle" idx="1"/>
          </p:nvPr>
        </p:nvSpPr>
        <p:spPr>
          <a:xfrm>
            <a:off x="0" y="4581128"/>
            <a:ext cx="8532440" cy="1066800"/>
          </a:xfrm>
        </p:spPr>
        <p:txBody>
          <a:bodyPr>
            <a:normAutofit/>
          </a:bodyPr>
          <a:lstStyle/>
          <a:p>
            <a:r>
              <a:rPr lang="zh-TW" altLang="en-US" sz="1800" dirty="0" smtClean="0">
                <a:latin typeface="微軟正黑體" panose="020B0604030504040204" pitchFamily="34" charset="-120"/>
                <a:ea typeface="微軟正黑體" panose="020B0604030504040204" pitchFamily="34" charset="-120"/>
              </a:rPr>
              <a:t>期刊：</a:t>
            </a:r>
            <a:r>
              <a:rPr lang="en-US" altLang="zh-TW" sz="1800" dirty="0">
                <a:latin typeface="微軟正黑體" panose="020B0604030504040204" pitchFamily="34" charset="-120"/>
                <a:ea typeface="微軟正黑體" panose="020B0604030504040204" pitchFamily="34" charset="-120"/>
              </a:rPr>
              <a:t>Accident Analysis and </a:t>
            </a:r>
            <a:r>
              <a:rPr lang="en-US" altLang="zh-TW" sz="1800" dirty="0" smtClean="0">
                <a:latin typeface="微軟正黑體" panose="020B0604030504040204" pitchFamily="34" charset="-120"/>
                <a:ea typeface="微軟正黑體" panose="020B0604030504040204" pitchFamily="34" charset="-120"/>
              </a:rPr>
              <a:t>Prevention</a:t>
            </a:r>
          </a:p>
          <a:p>
            <a:r>
              <a:rPr lang="zh-TW" altLang="en-US" sz="1800" dirty="0" smtClean="0">
                <a:latin typeface="微軟正黑體" panose="020B0604030504040204" pitchFamily="34" charset="-120"/>
                <a:ea typeface="微軟正黑體" panose="020B0604030504040204" pitchFamily="34" charset="-120"/>
              </a:rPr>
              <a:t>作者：</a:t>
            </a:r>
            <a:r>
              <a:rPr lang="en-US" altLang="zh-TW" sz="1800" dirty="0">
                <a:latin typeface="微軟正黑體" panose="020B0604030504040204" pitchFamily="34" charset="-120"/>
                <a:ea typeface="微軟正黑體" panose="020B0604030504040204" pitchFamily="34" charset="-120"/>
              </a:rPr>
              <a:t>Kelly J. </a:t>
            </a:r>
            <a:r>
              <a:rPr lang="en-US" altLang="zh-TW" sz="1800" dirty="0" err="1" smtClean="0">
                <a:latin typeface="微軟正黑體" panose="020B0604030504040204" pitchFamily="34" charset="-120"/>
                <a:ea typeface="微軟正黑體" panose="020B0604030504040204" pitchFamily="34" charset="-120"/>
              </a:rPr>
              <a:t>Bryden</a:t>
            </a:r>
            <a:r>
              <a:rPr lang="en-US" altLang="zh-TW" sz="1800" dirty="0" smtClean="0">
                <a:latin typeface="微軟正黑體" panose="020B0604030504040204" pitchFamily="34" charset="-120"/>
                <a:ea typeface="微軟正黑體" panose="020B0604030504040204" pitchFamily="34" charset="-120"/>
              </a:rPr>
              <a:t>, </a:t>
            </a:r>
            <a:r>
              <a:rPr lang="en-US" altLang="zh-TW" sz="1800" dirty="0">
                <a:latin typeface="微軟正黑體" panose="020B0604030504040204" pitchFamily="34" charset="-120"/>
                <a:ea typeface="微軟正黑體" panose="020B0604030504040204" pitchFamily="34" charset="-120"/>
              </a:rPr>
              <a:t>Judith L. </a:t>
            </a:r>
            <a:r>
              <a:rPr lang="en-US" altLang="zh-TW" sz="1800" dirty="0" smtClean="0">
                <a:latin typeface="微軟正黑體" panose="020B0604030504040204" pitchFamily="34" charset="-120"/>
                <a:ea typeface="微軟正黑體" panose="020B0604030504040204" pitchFamily="34" charset="-120"/>
              </a:rPr>
              <a:t>Charlton</a:t>
            </a:r>
            <a:r>
              <a:rPr lang="zh-TW" altLang="en-US" sz="1800" dirty="0" smtClean="0">
                <a:latin typeface="微軟正黑體" panose="020B0604030504040204" pitchFamily="34" charset="-120"/>
                <a:ea typeface="微軟正黑體" panose="020B0604030504040204" pitchFamily="34" charset="-120"/>
              </a:rPr>
              <a:t> </a:t>
            </a:r>
            <a:r>
              <a:rPr lang="en-US" altLang="zh-TW" sz="1800" dirty="0" smtClean="0">
                <a:latin typeface="微軟正黑體" panose="020B0604030504040204" pitchFamily="34" charset="-120"/>
                <a:ea typeface="微軟正黑體" panose="020B0604030504040204" pitchFamily="34" charset="-120"/>
              </a:rPr>
              <a:t>, </a:t>
            </a:r>
            <a:r>
              <a:rPr lang="en-US" altLang="zh-TW" sz="1800" dirty="0">
                <a:latin typeface="微軟正黑體" panose="020B0604030504040204" pitchFamily="34" charset="-120"/>
                <a:ea typeface="微軟正黑體" panose="020B0604030504040204" pitchFamily="34" charset="-120"/>
              </a:rPr>
              <a:t>Jennifer A. </a:t>
            </a:r>
            <a:r>
              <a:rPr lang="en-US" altLang="zh-TW" sz="1800" dirty="0" smtClean="0">
                <a:latin typeface="微軟正黑體" panose="020B0604030504040204" pitchFamily="34" charset="-120"/>
                <a:ea typeface="微軟正黑體" panose="020B0604030504040204" pitchFamily="34" charset="-120"/>
              </a:rPr>
              <a:t>Oxley</a:t>
            </a:r>
            <a:r>
              <a:rPr lang="zh-TW" altLang="en-US" sz="1800" dirty="0" smtClean="0">
                <a:latin typeface="微軟正黑體" panose="020B0604030504040204" pitchFamily="34" charset="-120"/>
                <a:ea typeface="微軟正黑體" panose="020B0604030504040204" pitchFamily="34" charset="-120"/>
              </a:rPr>
              <a:t> </a:t>
            </a:r>
            <a:r>
              <a:rPr lang="en-US" altLang="zh-TW" sz="1800" dirty="0" smtClean="0">
                <a:latin typeface="微軟正黑體" panose="020B0604030504040204" pitchFamily="34" charset="-120"/>
                <a:ea typeface="微軟正黑體" panose="020B0604030504040204" pitchFamily="34" charset="-120"/>
              </a:rPr>
              <a:t>, </a:t>
            </a:r>
            <a:r>
              <a:rPr lang="en-US" altLang="zh-TW" sz="1800" dirty="0">
                <a:latin typeface="微軟正黑體" panose="020B0604030504040204" pitchFamily="34" charset="-120"/>
                <a:ea typeface="微軟正黑體" panose="020B0604030504040204" pitchFamily="34" charset="-120"/>
              </a:rPr>
              <a:t>Georgia J. </a:t>
            </a:r>
            <a:r>
              <a:rPr lang="en-US" altLang="zh-TW" sz="1800" dirty="0" smtClean="0">
                <a:latin typeface="微軟正黑體" panose="020B0604030504040204" pitchFamily="34" charset="-120"/>
                <a:ea typeface="微軟正黑體" panose="020B0604030504040204" pitchFamily="34" charset="-120"/>
              </a:rPr>
              <a:t>Lowndes</a:t>
            </a:r>
          </a:p>
          <a:p>
            <a:r>
              <a:rPr lang="zh-TW" altLang="en-US" sz="1800" dirty="0">
                <a:latin typeface="微軟正黑體" panose="020B0604030504040204" pitchFamily="34" charset="-120"/>
                <a:ea typeface="微軟正黑體" panose="020B0604030504040204" pitchFamily="34" charset="-120"/>
              </a:rPr>
              <a:t>學生：林怡儒</a:t>
            </a:r>
          </a:p>
        </p:txBody>
      </p:sp>
    </p:spTree>
    <p:extLst>
      <p:ext uri="{BB962C8B-B14F-4D97-AF65-F5344CB8AC3E}">
        <p14:creationId xmlns:p14="http://schemas.microsoft.com/office/powerpoint/2010/main" val="37712756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latin typeface="微軟正黑體" pitchFamily="34" charset="-120"/>
                <a:ea typeface="微軟正黑體" pitchFamily="34" charset="-120"/>
              </a:rPr>
              <a:t>Results</a:t>
            </a:r>
            <a:endParaRPr lang="zh-TW" altLang="en-US" dirty="0">
              <a:latin typeface="微軟正黑體" pitchFamily="34" charset="-120"/>
              <a:ea typeface="微軟正黑體" pitchFamily="34" charset="-120"/>
            </a:endParaRPr>
          </a:p>
        </p:txBody>
      </p:sp>
      <p:pic>
        <p:nvPicPr>
          <p:cNvPr id="1026" name="Picture 2"/>
          <p:cNvPicPr>
            <a:picLocks noChangeAspect="1" noChangeArrowheads="1"/>
          </p:cNvPicPr>
          <p:nvPr/>
        </p:nvPicPr>
        <p:blipFill>
          <a:blip r:embed="rId2"/>
          <a:srcRect/>
          <a:stretch>
            <a:fillRect/>
          </a:stretch>
        </p:blipFill>
        <p:spPr bwMode="auto">
          <a:xfrm>
            <a:off x="714348" y="1500174"/>
            <a:ext cx="5724525" cy="2362200"/>
          </a:xfrm>
          <a:prstGeom prst="rect">
            <a:avLst/>
          </a:prstGeom>
          <a:noFill/>
          <a:ln w="9525">
            <a:noFill/>
            <a:miter lim="800000"/>
            <a:headEnd/>
            <a:tailEnd/>
          </a:ln>
          <a:effectLst/>
        </p:spPr>
      </p:pic>
      <p:grpSp>
        <p:nvGrpSpPr>
          <p:cNvPr id="10" name="群組 9"/>
          <p:cNvGrpSpPr/>
          <p:nvPr/>
        </p:nvGrpSpPr>
        <p:grpSpPr>
          <a:xfrm>
            <a:off x="3281224" y="2621280"/>
            <a:ext cx="504958" cy="950596"/>
            <a:chOff x="3281224" y="2621280"/>
            <a:chExt cx="504958" cy="950596"/>
          </a:xfrm>
        </p:grpSpPr>
        <p:sp>
          <p:nvSpPr>
            <p:cNvPr id="5" name="矩形 4"/>
            <p:cNvSpPr/>
            <p:nvPr/>
          </p:nvSpPr>
          <p:spPr>
            <a:xfrm>
              <a:off x="3286116" y="2621280"/>
              <a:ext cx="500066" cy="164778"/>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7" name="矩形 6"/>
            <p:cNvSpPr/>
            <p:nvPr/>
          </p:nvSpPr>
          <p:spPr>
            <a:xfrm>
              <a:off x="3286116" y="3000372"/>
              <a:ext cx="500066" cy="164778"/>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8" name="矩形 7"/>
            <p:cNvSpPr/>
            <p:nvPr/>
          </p:nvSpPr>
          <p:spPr>
            <a:xfrm>
              <a:off x="3281224" y="3202986"/>
              <a:ext cx="500066" cy="164778"/>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9" name="矩形 8"/>
            <p:cNvSpPr/>
            <p:nvPr/>
          </p:nvSpPr>
          <p:spPr>
            <a:xfrm>
              <a:off x="3286116" y="3407098"/>
              <a:ext cx="500066" cy="164778"/>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sp>
        <p:nvSpPr>
          <p:cNvPr id="11" name="文字方塊 10"/>
          <p:cNvSpPr txBox="1"/>
          <p:nvPr/>
        </p:nvSpPr>
        <p:spPr>
          <a:xfrm>
            <a:off x="857224" y="4357694"/>
            <a:ext cx="6929486" cy="1200329"/>
          </a:xfrm>
          <a:prstGeom prst="rect">
            <a:avLst/>
          </a:prstGeom>
          <a:noFill/>
        </p:spPr>
        <p:txBody>
          <a:bodyPr wrap="square" rtlCol="0">
            <a:spAutoFit/>
          </a:bodyPr>
          <a:lstStyle/>
          <a:p>
            <a:pPr>
              <a:buClr>
                <a:schemeClr val="tx2"/>
              </a:buClr>
              <a:buFont typeface="Wingdings" pitchFamily="2" charset="2"/>
              <a:buChar char="ü"/>
            </a:pPr>
            <a:r>
              <a:rPr lang="zh-TW" altLang="en-US" dirty="0" smtClean="0">
                <a:latin typeface="微軟正黑體" pitchFamily="34" charset="-120"/>
                <a:ea typeface="微軟正黑體" pitchFamily="34" charset="-120"/>
              </a:rPr>
              <a:t>大約</a:t>
            </a:r>
            <a:r>
              <a:rPr lang="en-US" altLang="zh-TW" dirty="0" smtClean="0">
                <a:latin typeface="微軟正黑體" pitchFamily="34" charset="-120"/>
                <a:ea typeface="微軟正黑體" pitchFamily="34" charset="-120"/>
              </a:rPr>
              <a:t>60%</a:t>
            </a:r>
            <a:r>
              <a:rPr lang="zh-TW" altLang="en-US" dirty="0" smtClean="0">
                <a:latin typeface="微軟正黑體" pitchFamily="34" charset="-120"/>
                <a:ea typeface="微軟正黑體" pitchFamily="34" charset="-120"/>
              </a:rPr>
              <a:t>受測者自評尋路困難為</a:t>
            </a:r>
            <a:r>
              <a:rPr lang="en-US" altLang="zh-TW" dirty="0" smtClean="0">
                <a:latin typeface="微軟正黑體" pitchFamily="34" charset="-120"/>
                <a:ea typeface="微軟正黑體" pitchFamily="34" charset="-120"/>
              </a:rPr>
              <a:t>poor 6.8% ;  fair 52.7%</a:t>
            </a:r>
            <a:endParaRPr lang="en-US" altLang="zh-TW" dirty="0" smtClean="0">
              <a:latin typeface="微軟正黑體" pitchFamily="34" charset="-120"/>
              <a:ea typeface="微軟正黑體" pitchFamily="34" charset="-120"/>
              <a:sym typeface="Wingdings" pitchFamily="2" charset="2"/>
            </a:endParaRPr>
          </a:p>
          <a:p>
            <a:pPr>
              <a:buClr>
                <a:schemeClr val="tx2"/>
              </a:buClr>
              <a:buFont typeface="Wingdings" pitchFamily="2" charset="2"/>
              <a:buChar char="ü"/>
            </a:pPr>
            <a:endParaRPr lang="en-US" altLang="zh-TW" dirty="0" smtClean="0">
              <a:latin typeface="微軟正黑體" pitchFamily="34" charset="-120"/>
              <a:ea typeface="微軟正黑體" pitchFamily="34" charset="-120"/>
              <a:sym typeface="Wingdings" pitchFamily="2" charset="2"/>
            </a:endParaRPr>
          </a:p>
          <a:p>
            <a:pPr>
              <a:buClr>
                <a:schemeClr val="tx2"/>
              </a:buClr>
              <a:buFont typeface="Wingdings" pitchFamily="2" charset="2"/>
              <a:buChar char="ü"/>
            </a:pPr>
            <a:r>
              <a:rPr lang="zh-TW" altLang="en-US" dirty="0" smtClean="0">
                <a:latin typeface="微軟正黑體" pitchFamily="34" charset="-120"/>
                <a:ea typeface="微軟正黑體" pitchFamily="34" charset="-120"/>
                <a:sym typeface="Wingdings" pitchFamily="2" charset="2"/>
              </a:rPr>
              <a:t>迴歸分析顯示受測者在尋路困難中自評好與差之間有顯著差異</a:t>
            </a:r>
            <a:endParaRPr lang="en-US" altLang="zh-TW" dirty="0" smtClean="0">
              <a:latin typeface="微軟正黑體" pitchFamily="34" charset="-120"/>
              <a:ea typeface="微軟正黑體" pitchFamily="34" charset="-120"/>
              <a:sym typeface="Wingdings" pitchFamily="2" charset="2"/>
            </a:endParaRPr>
          </a:p>
          <a:p>
            <a:pPr>
              <a:buClr>
                <a:schemeClr val="tx2"/>
              </a:buClr>
            </a:pPr>
            <a:r>
              <a:rPr lang="en-US" altLang="zh-TW" dirty="0" smtClean="0">
                <a:latin typeface="微軟正黑體" pitchFamily="34" charset="-120"/>
                <a:ea typeface="微軟正黑體" pitchFamily="34" charset="-120"/>
                <a:sym typeface="Wingdings" pitchFamily="2" charset="2"/>
              </a:rPr>
              <a:t></a:t>
            </a:r>
            <a:r>
              <a:rPr lang="zh-TW" altLang="en-US" dirty="0" smtClean="0">
                <a:latin typeface="微軟正黑體" pitchFamily="34" charset="-120"/>
                <a:ea typeface="微軟正黑體" pitchFamily="34" charset="-120"/>
                <a:sym typeface="Wingdings" pitchFamily="2" charset="2"/>
              </a:rPr>
              <a:t>因為老人年齡、健康報告、認知差、駕駛經驗少控制其他變量</a:t>
            </a:r>
            <a:endParaRPr lang="en-US" altLang="zh-TW" dirty="0" smtClean="0">
              <a:latin typeface="微軟正黑體" pitchFamily="34" charset="-120"/>
              <a:ea typeface="微軟正黑體" pitchFamily="34" charset="-120"/>
            </a:endParaRPr>
          </a:p>
        </p:txBody>
      </p:sp>
    </p:spTree>
    <p:extLst>
      <p:ext uri="{BB962C8B-B14F-4D97-AF65-F5344CB8AC3E}">
        <p14:creationId xmlns:p14="http://schemas.microsoft.com/office/powerpoint/2010/main" val="11836341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latin typeface="微軟正黑體" pitchFamily="34" charset="-120"/>
                <a:ea typeface="微軟正黑體" pitchFamily="34" charset="-120"/>
              </a:rPr>
              <a:t>Results</a:t>
            </a:r>
            <a:endParaRPr lang="zh-TW" altLang="en-US" dirty="0">
              <a:latin typeface="微軟正黑體" pitchFamily="34" charset="-120"/>
              <a:ea typeface="微軟正黑體" pitchFamily="34" charset="-120"/>
            </a:endParaRPr>
          </a:p>
        </p:txBody>
      </p:sp>
      <p:sp>
        <p:nvSpPr>
          <p:cNvPr id="10" name="文字方塊 9"/>
          <p:cNvSpPr txBox="1"/>
          <p:nvPr/>
        </p:nvSpPr>
        <p:spPr>
          <a:xfrm>
            <a:off x="571472" y="1357298"/>
            <a:ext cx="7572428" cy="5078313"/>
          </a:xfrm>
          <a:prstGeom prst="rect">
            <a:avLst/>
          </a:prstGeom>
          <a:noFill/>
        </p:spPr>
        <p:txBody>
          <a:bodyPr wrap="square" rtlCol="0">
            <a:spAutoFit/>
          </a:bodyPr>
          <a:lstStyle/>
          <a:p>
            <a:pPr>
              <a:buClr>
                <a:schemeClr val="tx2"/>
              </a:buClr>
              <a:buFont typeface="Wingdings" pitchFamily="2" charset="2"/>
              <a:buChar char="ü"/>
            </a:pPr>
            <a:r>
              <a:rPr lang="zh-TW" altLang="en-US" dirty="0" smtClean="0">
                <a:latin typeface="微軟正黑體" pitchFamily="34" charset="-120"/>
                <a:ea typeface="微軟正黑體" pitchFamily="34" charset="-120"/>
              </a:rPr>
              <a:t>大約</a:t>
            </a:r>
            <a:r>
              <a:rPr lang="en-US" altLang="zh-TW" dirty="0" smtClean="0">
                <a:latin typeface="微軟正黑體" pitchFamily="34" charset="-120"/>
                <a:ea typeface="微軟正黑體" pitchFamily="34" charset="-120"/>
              </a:rPr>
              <a:t>14%</a:t>
            </a:r>
            <a:r>
              <a:rPr lang="zh-TW" altLang="en-US" dirty="0" smtClean="0">
                <a:latin typeface="微軟正黑體" pitchFamily="34" charset="-120"/>
                <a:ea typeface="微軟正黑體" pitchFamily="34" charset="-120"/>
              </a:rPr>
              <a:t>受測者總是</a:t>
            </a:r>
            <a:r>
              <a:rPr lang="en-US" altLang="zh-TW" dirty="0" smtClean="0">
                <a:latin typeface="微軟正黑體" pitchFamily="34" charset="-120"/>
                <a:ea typeface="微軟正黑體" pitchFamily="34" charset="-120"/>
              </a:rPr>
              <a:t>/</a:t>
            </a:r>
            <a:r>
              <a:rPr lang="zh-TW" altLang="en-US" dirty="0" smtClean="0">
                <a:latin typeface="微軟正黑體" pitchFamily="34" charset="-120"/>
                <a:ea typeface="微軟正黑體" pitchFamily="34" charset="-120"/>
              </a:rPr>
              <a:t>經常避開不熟悉路段</a:t>
            </a:r>
            <a:endParaRPr lang="en-US" altLang="zh-TW" dirty="0" smtClean="0">
              <a:latin typeface="微軟正黑體" pitchFamily="34" charset="-120"/>
              <a:ea typeface="微軟正黑體" pitchFamily="34" charset="-120"/>
            </a:endParaRPr>
          </a:p>
          <a:p>
            <a:pPr>
              <a:buClr>
                <a:schemeClr val="tx2"/>
              </a:buClr>
            </a:pPr>
            <a:r>
              <a:rPr lang="en-US" altLang="zh-TW" dirty="0" smtClean="0">
                <a:latin typeface="微軟正黑體" pitchFamily="34" charset="-120"/>
                <a:ea typeface="微軟正黑體" pitchFamily="34" charset="-120"/>
                <a:sym typeface="Wingdings" pitchFamily="2" charset="2"/>
              </a:rPr>
              <a:t></a:t>
            </a:r>
            <a:r>
              <a:rPr lang="zh-TW" altLang="en-US" dirty="0" smtClean="0">
                <a:latin typeface="微軟正黑體" pitchFamily="34" charset="-120"/>
                <a:ea typeface="微軟正黑體" pitchFamily="34" charset="-120"/>
                <a:sym typeface="Wingdings" pitchFamily="2" charset="2"/>
              </a:rPr>
              <a:t>因為他們在不熟悉路段容易產生壓力大且缺乏信心，導致迷路、</a:t>
            </a:r>
            <a:endParaRPr lang="en-US" altLang="zh-TW" dirty="0" smtClean="0">
              <a:latin typeface="微軟正黑體" pitchFamily="34" charset="-120"/>
              <a:ea typeface="微軟正黑體" pitchFamily="34" charset="-120"/>
              <a:sym typeface="Wingdings" pitchFamily="2" charset="2"/>
            </a:endParaRPr>
          </a:p>
          <a:p>
            <a:pPr>
              <a:buClr>
                <a:schemeClr val="tx2"/>
              </a:buClr>
            </a:pPr>
            <a:r>
              <a:rPr lang="zh-TW" altLang="en-US" dirty="0" smtClean="0">
                <a:latin typeface="微軟正黑體" pitchFamily="34" charset="-120"/>
                <a:ea typeface="微軟正黑體" pitchFamily="34" charset="-120"/>
                <a:sym typeface="Wingdings" pitchFamily="2" charset="2"/>
              </a:rPr>
              <a:t>    發生未知狀況、不能專心開車、地面濕滑或昏暗環境導致尋路困難</a:t>
            </a:r>
            <a:endParaRPr lang="en-US" altLang="zh-TW" dirty="0" smtClean="0">
              <a:latin typeface="微軟正黑體" pitchFamily="34" charset="-120"/>
              <a:ea typeface="微軟正黑體" pitchFamily="34" charset="-120"/>
              <a:sym typeface="Wingdings" pitchFamily="2" charset="2"/>
            </a:endParaRPr>
          </a:p>
          <a:p>
            <a:pPr>
              <a:buClr>
                <a:schemeClr val="tx2"/>
              </a:buClr>
            </a:pPr>
            <a:endParaRPr lang="en-US" altLang="zh-TW" dirty="0" smtClean="0">
              <a:latin typeface="微軟正黑體" pitchFamily="34" charset="-120"/>
              <a:ea typeface="微軟正黑體" pitchFamily="34" charset="-120"/>
            </a:endParaRPr>
          </a:p>
          <a:p>
            <a:pPr>
              <a:buClr>
                <a:schemeClr val="tx2"/>
              </a:buClr>
              <a:buFont typeface="Wingdings" pitchFamily="2" charset="2"/>
              <a:buChar char="ü"/>
            </a:pPr>
            <a:r>
              <a:rPr lang="zh-TW" altLang="en-US" dirty="0" smtClean="0">
                <a:latin typeface="微軟正黑體" pitchFamily="34" charset="-120"/>
                <a:ea typeface="微軟正黑體" pitchFamily="34" charset="-120"/>
              </a:rPr>
              <a:t>尋路策略使用百分比</a:t>
            </a:r>
            <a:endParaRPr lang="en-US" altLang="zh-TW" dirty="0" smtClean="0">
              <a:latin typeface="微軟正黑體" pitchFamily="34" charset="-120"/>
              <a:ea typeface="微軟正黑體" pitchFamily="34" charset="-120"/>
            </a:endParaRPr>
          </a:p>
          <a:p>
            <a:pPr>
              <a:buClr>
                <a:schemeClr val="tx2"/>
              </a:buClr>
              <a:buFont typeface="Wingdings" pitchFamily="2" charset="2"/>
              <a:buChar char="ü"/>
            </a:pPr>
            <a:endParaRPr lang="en-US" altLang="zh-TW" dirty="0" smtClean="0">
              <a:latin typeface="微軟正黑體" pitchFamily="34" charset="-120"/>
              <a:ea typeface="微軟正黑體" pitchFamily="34" charset="-120"/>
            </a:endParaRPr>
          </a:p>
          <a:p>
            <a:pPr>
              <a:buClr>
                <a:schemeClr val="tx2"/>
              </a:buClr>
              <a:buFont typeface="Wingdings" pitchFamily="2" charset="2"/>
              <a:buChar char="ü"/>
            </a:pPr>
            <a:endParaRPr lang="en-US" altLang="zh-TW" dirty="0" smtClean="0">
              <a:latin typeface="微軟正黑體" pitchFamily="34" charset="-120"/>
              <a:ea typeface="微軟正黑體" pitchFamily="34" charset="-120"/>
            </a:endParaRPr>
          </a:p>
          <a:p>
            <a:pPr>
              <a:buClr>
                <a:schemeClr val="tx2"/>
              </a:buClr>
              <a:buFont typeface="Wingdings" pitchFamily="2" charset="2"/>
              <a:buChar char="ü"/>
            </a:pPr>
            <a:endParaRPr lang="en-US" altLang="zh-TW" dirty="0" smtClean="0">
              <a:latin typeface="微軟正黑體" pitchFamily="34" charset="-120"/>
              <a:ea typeface="微軟正黑體" pitchFamily="34" charset="-120"/>
            </a:endParaRPr>
          </a:p>
          <a:p>
            <a:pPr>
              <a:buClr>
                <a:schemeClr val="tx2"/>
              </a:buClr>
              <a:buFont typeface="Wingdings" pitchFamily="2" charset="2"/>
              <a:buChar char="ü"/>
            </a:pPr>
            <a:endParaRPr lang="en-US" altLang="zh-TW" dirty="0" smtClean="0">
              <a:latin typeface="微軟正黑體" pitchFamily="34" charset="-120"/>
              <a:ea typeface="微軟正黑體" pitchFamily="34" charset="-120"/>
            </a:endParaRPr>
          </a:p>
          <a:p>
            <a:pPr>
              <a:buClr>
                <a:schemeClr val="tx2"/>
              </a:buClr>
              <a:buFont typeface="Wingdings" pitchFamily="2" charset="2"/>
              <a:buChar char="ü"/>
            </a:pPr>
            <a:endParaRPr lang="en-US" altLang="zh-TW" dirty="0" smtClean="0">
              <a:latin typeface="微軟正黑體" pitchFamily="34" charset="-120"/>
              <a:ea typeface="微軟正黑體" pitchFamily="34" charset="-120"/>
            </a:endParaRPr>
          </a:p>
          <a:p>
            <a:pPr>
              <a:buClr>
                <a:schemeClr val="tx2"/>
              </a:buClr>
              <a:buFont typeface="Wingdings" pitchFamily="2" charset="2"/>
              <a:buChar char="ü"/>
            </a:pPr>
            <a:endParaRPr lang="en-US" altLang="zh-TW" dirty="0" smtClean="0">
              <a:latin typeface="微軟正黑體" pitchFamily="34" charset="-120"/>
              <a:ea typeface="微軟正黑體" pitchFamily="34" charset="-120"/>
            </a:endParaRPr>
          </a:p>
          <a:p>
            <a:pPr>
              <a:buClr>
                <a:schemeClr val="tx2"/>
              </a:buClr>
              <a:buFont typeface="Wingdings" pitchFamily="2" charset="2"/>
              <a:buChar char="ü"/>
            </a:pPr>
            <a:endParaRPr lang="en-US" altLang="zh-TW" dirty="0" smtClean="0">
              <a:latin typeface="微軟正黑體" pitchFamily="34" charset="-120"/>
              <a:ea typeface="微軟正黑體" pitchFamily="34" charset="-120"/>
            </a:endParaRPr>
          </a:p>
          <a:p>
            <a:pPr>
              <a:buClr>
                <a:schemeClr val="tx2"/>
              </a:buClr>
              <a:buFont typeface="Wingdings" pitchFamily="2" charset="2"/>
              <a:buChar char="ü"/>
            </a:pPr>
            <a:endParaRPr lang="en-US" altLang="zh-TW" dirty="0" smtClean="0">
              <a:latin typeface="微軟正黑體" pitchFamily="34" charset="-120"/>
              <a:ea typeface="微軟正黑體" pitchFamily="34" charset="-120"/>
            </a:endParaRPr>
          </a:p>
          <a:p>
            <a:pPr>
              <a:buClr>
                <a:schemeClr val="tx2"/>
              </a:buClr>
              <a:buFont typeface="Wingdings" pitchFamily="2" charset="2"/>
              <a:buChar char="ü"/>
            </a:pPr>
            <a:endParaRPr lang="en-US" altLang="zh-TW" dirty="0" smtClean="0">
              <a:latin typeface="微軟正黑體" pitchFamily="34" charset="-120"/>
              <a:ea typeface="微軟正黑體" pitchFamily="34" charset="-120"/>
            </a:endParaRPr>
          </a:p>
          <a:p>
            <a:pPr>
              <a:buClr>
                <a:schemeClr val="tx2"/>
              </a:buClr>
              <a:buFont typeface="Wingdings" pitchFamily="2" charset="2"/>
              <a:buChar char="ü"/>
            </a:pPr>
            <a:endParaRPr lang="en-US" altLang="zh-TW" dirty="0" smtClean="0">
              <a:latin typeface="微軟正黑體" pitchFamily="34" charset="-120"/>
              <a:ea typeface="微軟正黑體" pitchFamily="34" charset="-120"/>
            </a:endParaRPr>
          </a:p>
          <a:p>
            <a:pPr>
              <a:buClr>
                <a:schemeClr val="tx2"/>
              </a:buClr>
              <a:buFont typeface="Wingdings" pitchFamily="2" charset="2"/>
              <a:buChar char="ü"/>
            </a:pPr>
            <a:r>
              <a:rPr lang="zh-TW" altLang="en-US" dirty="0" smtClean="0">
                <a:latin typeface="微軟正黑體" pitchFamily="34" charset="-120"/>
                <a:ea typeface="微軟正黑體" pitchFamily="34" charset="-120"/>
              </a:rPr>
              <a:t>整體迴歸預測為顯著</a:t>
            </a:r>
            <a:r>
              <a:rPr lang="en-US" altLang="zh-TW" dirty="0" smtClean="0">
                <a:latin typeface="微軟正黑體" pitchFamily="34" charset="-120"/>
                <a:ea typeface="微軟正黑體" pitchFamily="34" charset="-120"/>
              </a:rPr>
              <a:t>X</a:t>
            </a:r>
            <a:r>
              <a:rPr lang="en-US" altLang="zh-TW" baseline="30000" dirty="0" smtClean="0">
                <a:latin typeface="微軟正黑體" pitchFamily="34" charset="-120"/>
                <a:ea typeface="微軟正黑體" pitchFamily="34" charset="-120"/>
              </a:rPr>
              <a:t>2</a:t>
            </a:r>
            <a:r>
              <a:rPr lang="en-US" altLang="zh-TW" dirty="0" smtClean="0">
                <a:latin typeface="微軟正黑體" pitchFamily="34" charset="-120"/>
                <a:ea typeface="微軟正黑體" pitchFamily="34" charset="-120"/>
              </a:rPr>
              <a:t>(3)=15.77</a:t>
            </a:r>
            <a:r>
              <a:rPr lang="zh-TW" altLang="en-US" dirty="0" smtClean="0">
                <a:latin typeface="微軟正黑體" pitchFamily="34" charset="-120"/>
                <a:ea typeface="微軟正黑體" pitchFamily="34" charset="-120"/>
              </a:rPr>
              <a:t> </a:t>
            </a:r>
            <a:r>
              <a:rPr lang="en-US" altLang="zh-TW" dirty="0" smtClean="0">
                <a:latin typeface="微軟正黑體" pitchFamily="34" charset="-120"/>
                <a:ea typeface="微軟正黑體" pitchFamily="34" charset="-120"/>
              </a:rPr>
              <a:t>P=0.0001</a:t>
            </a:r>
            <a:r>
              <a:rPr lang="zh-TW" altLang="en-US" dirty="0" smtClean="0">
                <a:latin typeface="微軟正黑體" pitchFamily="34" charset="-120"/>
                <a:ea typeface="微軟正黑體" pitchFamily="34" charset="-120"/>
              </a:rPr>
              <a:t>，但各項之間卻都不顯著</a:t>
            </a:r>
            <a:endParaRPr lang="en-US" altLang="zh-TW" dirty="0" smtClean="0">
              <a:latin typeface="微軟正黑體" pitchFamily="34" charset="-120"/>
              <a:ea typeface="微軟正黑體" pitchFamily="34" charset="-120"/>
            </a:endParaRPr>
          </a:p>
          <a:p>
            <a:pPr>
              <a:buClr>
                <a:schemeClr val="tx2"/>
              </a:buClr>
            </a:pPr>
            <a:endParaRPr lang="en-US" altLang="zh-TW" dirty="0" smtClean="0">
              <a:latin typeface="微軟正黑體" pitchFamily="34" charset="-120"/>
              <a:ea typeface="微軟正黑體" pitchFamily="34" charset="-120"/>
            </a:endParaRPr>
          </a:p>
          <a:p>
            <a:pPr>
              <a:buClr>
                <a:schemeClr val="tx2"/>
              </a:buClr>
            </a:pPr>
            <a:endParaRPr lang="en-US" altLang="zh-TW" dirty="0" smtClean="0">
              <a:latin typeface="微軟正黑體" pitchFamily="34" charset="-120"/>
              <a:ea typeface="微軟正黑體" pitchFamily="34" charset="-120"/>
            </a:endParaRPr>
          </a:p>
        </p:txBody>
      </p:sp>
      <p:graphicFrame>
        <p:nvGraphicFramePr>
          <p:cNvPr id="11" name="表格 10"/>
          <p:cNvGraphicFramePr>
            <a:graphicFrameLocks noGrp="1"/>
          </p:cNvGraphicFramePr>
          <p:nvPr/>
        </p:nvGraphicFramePr>
        <p:xfrm>
          <a:off x="857224" y="2786058"/>
          <a:ext cx="4143404" cy="2595880"/>
        </p:xfrm>
        <a:graphic>
          <a:graphicData uri="http://schemas.openxmlformats.org/drawingml/2006/table">
            <a:tbl>
              <a:tblPr firstRow="1" bandRow="1">
                <a:tableStyleId>{5C22544A-7EE6-4342-B048-85BDC9FD1C3A}</a:tableStyleId>
              </a:tblPr>
              <a:tblGrid>
                <a:gridCol w="3214710"/>
                <a:gridCol w="928694"/>
              </a:tblGrid>
              <a:tr h="370840">
                <a:tc>
                  <a:txBody>
                    <a:bodyPr/>
                    <a:lstStyle/>
                    <a:p>
                      <a:r>
                        <a:rPr lang="zh-TW" altLang="en-US" b="0" dirty="0" smtClean="0">
                          <a:latin typeface="微軟正黑體" pitchFamily="34" charset="-120"/>
                          <a:ea typeface="微軟正黑體" pitchFamily="34" charset="-120"/>
                        </a:rPr>
                        <a:t>尋路策略</a:t>
                      </a:r>
                      <a:endParaRPr lang="zh-TW" altLang="en-US" b="0" dirty="0">
                        <a:latin typeface="微軟正黑體" pitchFamily="34" charset="-120"/>
                        <a:ea typeface="微軟正黑體" pitchFamily="34" charset="-120"/>
                      </a:endParaRPr>
                    </a:p>
                  </a:txBody>
                  <a:tcPr/>
                </a:tc>
                <a:tc>
                  <a:txBody>
                    <a:bodyPr/>
                    <a:lstStyle/>
                    <a:p>
                      <a:r>
                        <a:rPr lang="zh-TW" altLang="en-US" b="0" dirty="0" smtClean="0">
                          <a:latin typeface="微軟正黑體" pitchFamily="34" charset="-120"/>
                          <a:ea typeface="微軟正黑體" pitchFamily="34" charset="-120"/>
                        </a:rPr>
                        <a:t>百分比</a:t>
                      </a:r>
                      <a:endParaRPr lang="zh-TW" altLang="en-US" b="0" dirty="0">
                        <a:latin typeface="微軟正黑體" pitchFamily="34" charset="-120"/>
                        <a:ea typeface="微軟正黑體" pitchFamily="34" charset="-120"/>
                      </a:endParaRPr>
                    </a:p>
                  </a:txBody>
                  <a:tcPr/>
                </a:tc>
              </a:tr>
              <a:tr h="370840">
                <a:tc>
                  <a:txBody>
                    <a:bodyPr/>
                    <a:lstStyle/>
                    <a:p>
                      <a:r>
                        <a:rPr lang="zh-TW" altLang="en-US" sz="1600" dirty="0" smtClean="0">
                          <a:latin typeface="微軟正黑體" pitchFamily="34" charset="-120"/>
                          <a:ea typeface="微軟正黑體" pitchFamily="34" charset="-120"/>
                        </a:rPr>
                        <a:t>使用街道指標</a:t>
                      </a:r>
                      <a:endParaRPr lang="zh-TW" altLang="en-US" sz="1600" dirty="0">
                        <a:latin typeface="微軟正黑體" pitchFamily="34" charset="-120"/>
                        <a:ea typeface="微軟正黑體" pitchFamily="34" charset="-120"/>
                      </a:endParaRPr>
                    </a:p>
                  </a:txBody>
                  <a:tcPr/>
                </a:tc>
                <a:tc>
                  <a:txBody>
                    <a:bodyPr/>
                    <a:lstStyle/>
                    <a:p>
                      <a:pPr algn="ctr"/>
                      <a:r>
                        <a:rPr lang="en-US" altLang="zh-TW" sz="1600" dirty="0" smtClean="0">
                          <a:latin typeface="微軟正黑體" pitchFamily="34" charset="-120"/>
                          <a:ea typeface="微軟正黑體" pitchFamily="34" charset="-120"/>
                        </a:rPr>
                        <a:t>61.9%</a:t>
                      </a:r>
                      <a:endParaRPr lang="zh-TW" altLang="en-US" sz="1600" dirty="0">
                        <a:latin typeface="微軟正黑體" pitchFamily="34" charset="-120"/>
                        <a:ea typeface="微軟正黑體" pitchFamily="34" charset="-120"/>
                      </a:endParaRPr>
                    </a:p>
                  </a:txBody>
                  <a:tcPr/>
                </a:tc>
              </a:tr>
              <a:tr h="370840">
                <a:tc>
                  <a:txBody>
                    <a:bodyPr/>
                    <a:lstStyle/>
                    <a:p>
                      <a:r>
                        <a:rPr lang="zh-TW" altLang="en-US" sz="1600" dirty="0" smtClean="0">
                          <a:latin typeface="微軟正黑體" panose="020B0604030504040204" pitchFamily="34" charset="-120"/>
                          <a:ea typeface="微軟正黑體" panose="020B0604030504040204" pitchFamily="34" charset="-120"/>
                          <a:sym typeface="Wingdings" panose="05000000000000000000" pitchFamily="2" charset="2"/>
                        </a:rPr>
                        <a:t>臨時停在路邊查看地圖或問路</a:t>
                      </a:r>
                      <a:endParaRPr lang="zh-TW" altLang="en-US" sz="1600" dirty="0">
                        <a:latin typeface="微軟正黑體" pitchFamily="34" charset="-120"/>
                        <a:ea typeface="微軟正黑體" pitchFamily="34" charset="-120"/>
                      </a:endParaRPr>
                    </a:p>
                  </a:txBody>
                  <a:tcPr/>
                </a:tc>
                <a:tc>
                  <a:txBody>
                    <a:bodyPr/>
                    <a:lstStyle/>
                    <a:p>
                      <a:pPr algn="ctr"/>
                      <a:r>
                        <a:rPr lang="en-US" altLang="zh-TW" sz="1600" dirty="0" smtClean="0">
                          <a:latin typeface="微軟正黑體" pitchFamily="34" charset="-120"/>
                          <a:ea typeface="微軟正黑體" pitchFamily="34" charset="-120"/>
                        </a:rPr>
                        <a:t>55.1%</a:t>
                      </a:r>
                      <a:endParaRPr lang="zh-TW" altLang="en-US" sz="1600" dirty="0">
                        <a:latin typeface="微軟正黑體" pitchFamily="34" charset="-120"/>
                        <a:ea typeface="微軟正黑體" pitchFamily="34" charset="-120"/>
                      </a:endParaRPr>
                    </a:p>
                  </a:txBody>
                  <a:tcPr/>
                </a:tc>
              </a:tr>
              <a:tr h="370840">
                <a:tc>
                  <a:txBody>
                    <a:bodyPr/>
                    <a:lstStyle/>
                    <a:p>
                      <a:r>
                        <a:rPr lang="zh-TW" altLang="en-US" sz="1600" dirty="0" smtClean="0">
                          <a:latin typeface="微軟正黑體" panose="020B0604030504040204" pitchFamily="34" charset="-120"/>
                          <a:ea typeface="微軟正黑體" panose="020B0604030504040204" pitchFamily="34" charset="-120"/>
                          <a:sym typeface="Wingdings" panose="05000000000000000000" pitchFamily="2" charset="2"/>
                        </a:rPr>
                        <a:t>查看地圖並寫下方向 </a:t>
                      </a:r>
                      <a:endParaRPr lang="zh-TW" altLang="en-US" sz="1600" dirty="0">
                        <a:latin typeface="微軟正黑體" pitchFamily="34" charset="-120"/>
                        <a:ea typeface="微軟正黑體" pitchFamily="34" charset="-120"/>
                      </a:endParaRPr>
                    </a:p>
                  </a:txBody>
                  <a:tcPr/>
                </a:tc>
                <a:tc>
                  <a:txBody>
                    <a:bodyPr/>
                    <a:lstStyle/>
                    <a:p>
                      <a:pPr algn="ctr"/>
                      <a:r>
                        <a:rPr lang="en-US" altLang="zh-TW" sz="1600" dirty="0" smtClean="0">
                          <a:latin typeface="微軟正黑體" pitchFamily="34" charset="-120"/>
                          <a:ea typeface="微軟正黑體" pitchFamily="34" charset="-120"/>
                        </a:rPr>
                        <a:t>33.3%</a:t>
                      </a:r>
                      <a:endParaRPr lang="zh-TW" altLang="en-US" sz="1600" dirty="0">
                        <a:latin typeface="微軟正黑體" pitchFamily="34" charset="-120"/>
                        <a:ea typeface="微軟正黑體" pitchFamily="34" charset="-120"/>
                      </a:endParaRPr>
                    </a:p>
                  </a:txBody>
                  <a:tcPr/>
                </a:tc>
              </a:tr>
              <a:tr h="370840">
                <a:tc>
                  <a:txBody>
                    <a:bodyPr/>
                    <a:lstStyle/>
                    <a:p>
                      <a:r>
                        <a:rPr lang="zh-TW" altLang="en-US" sz="1600" dirty="0" smtClean="0">
                          <a:latin typeface="微軟正黑體" panose="020B0604030504040204" pitchFamily="34" charset="-120"/>
                          <a:ea typeface="微軟正黑體" panose="020B0604030504040204" pitchFamily="34" charset="-120"/>
                          <a:sym typeface="Wingdings" panose="05000000000000000000" pitchFamily="2" charset="2"/>
                        </a:rPr>
                        <a:t>乘客幫忙導航</a:t>
                      </a:r>
                      <a:endParaRPr lang="zh-TW" altLang="en-US" sz="1600" dirty="0">
                        <a:latin typeface="微軟正黑體" pitchFamily="34" charset="-120"/>
                        <a:ea typeface="微軟正黑體" pitchFamily="34" charset="-120"/>
                      </a:endParaRPr>
                    </a:p>
                  </a:txBody>
                  <a:tcPr/>
                </a:tc>
                <a:tc>
                  <a:txBody>
                    <a:bodyPr/>
                    <a:lstStyle/>
                    <a:p>
                      <a:pPr algn="ctr"/>
                      <a:r>
                        <a:rPr lang="en-US" altLang="zh-TW" sz="1600" dirty="0" smtClean="0">
                          <a:latin typeface="微軟正黑體" pitchFamily="34" charset="-120"/>
                          <a:ea typeface="微軟正黑體" pitchFamily="34" charset="-120"/>
                        </a:rPr>
                        <a:t>23.9%</a:t>
                      </a:r>
                      <a:endParaRPr lang="zh-TW" altLang="en-US" sz="1600" dirty="0">
                        <a:latin typeface="微軟正黑體" pitchFamily="34" charset="-120"/>
                        <a:ea typeface="微軟正黑體" pitchFamily="34" charset="-120"/>
                      </a:endParaRPr>
                    </a:p>
                  </a:txBody>
                  <a:tcPr/>
                </a:tc>
              </a:tr>
              <a:tr h="370840">
                <a:tc>
                  <a:txBody>
                    <a:bodyPr/>
                    <a:lstStyle/>
                    <a:p>
                      <a:r>
                        <a:rPr lang="zh-TW" altLang="en-US" sz="1600" dirty="0" smtClean="0">
                          <a:latin typeface="微軟正黑體" pitchFamily="34" charset="-120"/>
                          <a:ea typeface="微軟正黑體" pitchFamily="34" charset="-120"/>
                        </a:rPr>
                        <a:t>使用電子導航</a:t>
                      </a:r>
                      <a:endParaRPr lang="zh-TW" altLang="en-US" sz="1600" dirty="0">
                        <a:latin typeface="微軟正黑體" pitchFamily="34" charset="-120"/>
                        <a:ea typeface="微軟正黑體" pitchFamily="34" charset="-120"/>
                      </a:endParaRPr>
                    </a:p>
                  </a:txBody>
                  <a:tcPr/>
                </a:tc>
                <a:tc>
                  <a:txBody>
                    <a:bodyPr/>
                    <a:lstStyle/>
                    <a:p>
                      <a:pPr algn="ctr"/>
                      <a:r>
                        <a:rPr lang="en-US" altLang="zh-TW" sz="1600" dirty="0" smtClean="0">
                          <a:latin typeface="微軟正黑體" pitchFamily="34" charset="-120"/>
                          <a:ea typeface="微軟正黑體" pitchFamily="34" charset="-120"/>
                        </a:rPr>
                        <a:t>9.9%</a:t>
                      </a:r>
                      <a:endParaRPr lang="zh-TW" altLang="en-US" sz="1600" dirty="0">
                        <a:latin typeface="微軟正黑體" pitchFamily="34" charset="-120"/>
                        <a:ea typeface="微軟正黑體" pitchFamily="34" charset="-120"/>
                      </a:endParaRPr>
                    </a:p>
                  </a:txBody>
                  <a:tcPr/>
                </a:tc>
              </a:tr>
              <a:tr h="370840">
                <a:tc>
                  <a:txBody>
                    <a:bodyPr/>
                    <a:lstStyle/>
                    <a:p>
                      <a:r>
                        <a:rPr lang="zh-TW" altLang="en-US" sz="1600" dirty="0" smtClean="0">
                          <a:latin typeface="微軟正黑體" pitchFamily="34" charset="-120"/>
                          <a:ea typeface="微軟正黑體" pitchFamily="34" charset="-120"/>
                        </a:rPr>
                        <a:t>問路</a:t>
                      </a:r>
                      <a:endParaRPr lang="zh-TW" altLang="en-US" sz="1600" dirty="0">
                        <a:latin typeface="微軟正黑體" pitchFamily="34" charset="-120"/>
                        <a:ea typeface="微軟正黑體" pitchFamily="34" charset="-120"/>
                      </a:endParaRPr>
                    </a:p>
                  </a:txBody>
                  <a:tcPr/>
                </a:tc>
                <a:tc>
                  <a:txBody>
                    <a:bodyPr/>
                    <a:lstStyle/>
                    <a:p>
                      <a:pPr algn="ctr"/>
                      <a:r>
                        <a:rPr lang="en-US" altLang="zh-TW" sz="1600" dirty="0" smtClean="0">
                          <a:latin typeface="微軟正黑體" pitchFamily="34" charset="-120"/>
                          <a:ea typeface="微軟正黑體" pitchFamily="34" charset="-120"/>
                        </a:rPr>
                        <a:t>17.8%</a:t>
                      </a:r>
                      <a:endParaRPr lang="zh-TW" altLang="en-US" sz="1600" dirty="0">
                        <a:latin typeface="微軟正黑體" pitchFamily="34" charset="-120"/>
                        <a:ea typeface="微軟正黑體" pitchFamily="34" charset="-120"/>
                      </a:endParaRPr>
                    </a:p>
                  </a:txBody>
                  <a:tcPr/>
                </a:tc>
              </a:tr>
            </a:tbl>
          </a:graphicData>
        </a:graphic>
      </p:graphicFrame>
    </p:spTree>
    <p:extLst>
      <p:ext uri="{BB962C8B-B14F-4D97-AF65-F5344CB8AC3E}">
        <p14:creationId xmlns:p14="http://schemas.microsoft.com/office/powerpoint/2010/main" val="11836341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latin typeface="微軟正黑體" pitchFamily="34" charset="-120"/>
                <a:ea typeface="微軟正黑體" pitchFamily="34" charset="-120"/>
              </a:rPr>
              <a:t>Discussion</a:t>
            </a:r>
            <a:endParaRPr lang="zh-TW" altLang="en-US" dirty="0">
              <a:latin typeface="微軟正黑體" pitchFamily="34" charset="-120"/>
              <a:ea typeface="微軟正黑體" pitchFamily="34" charset="-120"/>
            </a:endParaRPr>
          </a:p>
        </p:txBody>
      </p:sp>
      <p:sp>
        <p:nvSpPr>
          <p:cNvPr id="3" name="內容版面配置區 2"/>
          <p:cNvSpPr>
            <a:spLocks noGrp="1"/>
          </p:cNvSpPr>
          <p:nvPr>
            <p:ph idx="1"/>
          </p:nvPr>
        </p:nvSpPr>
        <p:spPr>
          <a:xfrm>
            <a:off x="214282" y="1643050"/>
            <a:ext cx="8329642" cy="4800600"/>
          </a:xfrm>
        </p:spPr>
        <p:txBody>
          <a:bodyPr>
            <a:normAutofit/>
          </a:bodyPr>
          <a:lstStyle/>
          <a:p>
            <a:pPr>
              <a:buFont typeface="Wingdings" pitchFamily="2" charset="2"/>
              <a:buChar char="ü"/>
            </a:pPr>
            <a:r>
              <a:rPr lang="zh-TW" altLang="en-US" sz="1800" dirty="0" smtClean="0">
                <a:latin typeface="微軟正黑體" pitchFamily="34" charset="-120"/>
                <a:ea typeface="微軟正黑體" pitchFamily="34" charset="-120"/>
              </a:rPr>
              <a:t>女性駕駛比男性駕駛喜歡使用問路策略</a:t>
            </a:r>
            <a:endParaRPr lang="en-US" altLang="zh-TW" sz="1800" dirty="0" smtClean="0">
              <a:latin typeface="微軟正黑體" pitchFamily="34" charset="-120"/>
              <a:ea typeface="微軟正黑體" pitchFamily="34" charset="-120"/>
            </a:endParaRPr>
          </a:p>
          <a:p>
            <a:pPr>
              <a:buFont typeface="Wingdings" pitchFamily="2" charset="2"/>
              <a:buChar char="ü"/>
            </a:pPr>
            <a:endParaRPr lang="en-US" altLang="zh-TW" sz="1800" dirty="0" smtClean="0">
              <a:latin typeface="微軟正黑體" pitchFamily="34" charset="-120"/>
              <a:ea typeface="微軟正黑體" pitchFamily="34" charset="-120"/>
            </a:endParaRPr>
          </a:p>
          <a:p>
            <a:pPr>
              <a:buFont typeface="Wingdings" pitchFamily="2" charset="2"/>
              <a:buChar char="ü"/>
            </a:pPr>
            <a:r>
              <a:rPr lang="zh-TW" altLang="en-US" sz="1800" dirty="0" smtClean="0">
                <a:latin typeface="微軟正黑體" pitchFamily="34" charset="-120"/>
                <a:ea typeface="微軟正黑體" pitchFamily="34" charset="-120"/>
              </a:rPr>
              <a:t>主要研究年紀與尋路之間的關係，特別著重在於年齡相關認知能力下降與老年駕駛人口特徵，確認老年駕駛最常使用何種尋路策略。</a:t>
            </a:r>
            <a:endParaRPr lang="en-US" altLang="zh-TW" sz="1800" dirty="0" smtClean="0">
              <a:latin typeface="微軟正黑體" pitchFamily="34" charset="-120"/>
              <a:ea typeface="微軟正黑體" pitchFamily="34" charset="-120"/>
            </a:endParaRPr>
          </a:p>
          <a:p>
            <a:pPr>
              <a:buNone/>
            </a:pPr>
            <a:r>
              <a:rPr lang="zh-TW" altLang="en-US" sz="1800" dirty="0" smtClean="0">
                <a:latin typeface="微軟正黑體" pitchFamily="34" charset="-120"/>
                <a:ea typeface="微軟正黑體" pitchFamily="34" charset="-120"/>
                <a:sym typeface="Wingdings" pitchFamily="2" charset="2"/>
              </a:rPr>
              <a:t> </a:t>
            </a:r>
            <a:r>
              <a:rPr lang="en-US" altLang="zh-TW" sz="1800" dirty="0" smtClean="0">
                <a:latin typeface="微軟正黑體" pitchFamily="34" charset="-120"/>
                <a:ea typeface="微軟正黑體" pitchFamily="34" charset="-120"/>
                <a:sym typeface="Wingdings" pitchFamily="2" charset="2"/>
              </a:rPr>
              <a:t></a:t>
            </a:r>
            <a:r>
              <a:rPr lang="zh-TW" altLang="en-US" sz="1800" dirty="0" smtClean="0">
                <a:latin typeface="微軟正黑體" pitchFamily="34" charset="-120"/>
                <a:ea typeface="微軟正黑體" pitchFamily="34" charset="-120"/>
                <a:sym typeface="Wingdings" pitchFamily="2" charset="2"/>
              </a:rPr>
              <a:t>結果顯示老年人最喜歡使用街道指標</a:t>
            </a:r>
            <a:endParaRPr lang="en-US" altLang="zh-TW" sz="1800" dirty="0" smtClean="0">
              <a:latin typeface="微軟正黑體" pitchFamily="34" charset="-120"/>
              <a:ea typeface="微軟正黑體" pitchFamily="34" charset="-120"/>
              <a:sym typeface="Wingdings" pitchFamily="2" charset="2"/>
            </a:endParaRPr>
          </a:p>
          <a:p>
            <a:pPr>
              <a:buNone/>
            </a:pPr>
            <a:endParaRPr lang="en-US" altLang="zh-TW" sz="1800" dirty="0" smtClean="0">
              <a:latin typeface="微軟正黑體" pitchFamily="34" charset="-120"/>
              <a:ea typeface="微軟正黑體" pitchFamily="34" charset="-120"/>
              <a:sym typeface="Wingdings" pitchFamily="2" charset="2"/>
            </a:endParaRPr>
          </a:p>
          <a:p>
            <a:pPr>
              <a:buFont typeface="Wingdings" pitchFamily="2" charset="2"/>
              <a:buChar char="ü"/>
            </a:pPr>
            <a:r>
              <a:rPr lang="zh-TW" altLang="en-US" sz="1800" dirty="0" smtClean="0">
                <a:latin typeface="微軟正黑體" pitchFamily="34" charset="-120"/>
                <a:ea typeface="微軟正黑體" pitchFamily="34" charset="-120"/>
                <a:sym typeface="Wingdings" pitchFamily="2" charset="2"/>
              </a:rPr>
              <a:t>此研究限制：依賴自我評估的數據</a:t>
            </a:r>
            <a:r>
              <a:rPr lang="en-US" altLang="zh-TW" sz="1800" dirty="0" smtClean="0">
                <a:latin typeface="微軟正黑體" pitchFamily="34" charset="-120"/>
                <a:ea typeface="微軟正黑體" pitchFamily="34" charset="-120"/>
                <a:sym typeface="Wingdings" pitchFamily="2" charset="2"/>
              </a:rPr>
              <a:t></a:t>
            </a:r>
            <a:r>
              <a:rPr lang="zh-TW" altLang="en-US" sz="1800" dirty="0" smtClean="0">
                <a:latin typeface="微軟正黑體" pitchFamily="34" charset="-120"/>
                <a:ea typeface="微軟正黑體" pitchFamily="34" charset="-120"/>
                <a:sym typeface="Wingdings" pitchFamily="2" charset="2"/>
              </a:rPr>
              <a:t>會有偏差的可能，駕駛很難能準確評估自己的實際能力</a:t>
            </a:r>
            <a:endParaRPr lang="en-US" altLang="zh-TW" sz="1800" dirty="0" smtClean="0">
              <a:latin typeface="微軟正黑體" pitchFamily="34" charset="-120"/>
              <a:ea typeface="微軟正黑體" pitchFamily="34" charset="-120"/>
              <a:sym typeface="Wingdings" pitchFamily="2" charset="2"/>
            </a:endParaRPr>
          </a:p>
          <a:p>
            <a:pPr>
              <a:buFont typeface="Wingdings" pitchFamily="2" charset="2"/>
              <a:buChar char="ü"/>
            </a:pPr>
            <a:endParaRPr lang="en-US" altLang="zh-TW" sz="1800" dirty="0" smtClean="0">
              <a:latin typeface="微軟正黑體" pitchFamily="34" charset="-120"/>
              <a:ea typeface="微軟正黑體" pitchFamily="34" charset="-120"/>
              <a:sym typeface="Wingdings" pitchFamily="2" charset="2"/>
            </a:endParaRPr>
          </a:p>
          <a:p>
            <a:pPr>
              <a:buFont typeface="Wingdings" pitchFamily="2" charset="2"/>
              <a:buChar char="ü"/>
            </a:pPr>
            <a:r>
              <a:rPr lang="zh-TW" altLang="en-US" sz="1800" dirty="0" smtClean="0">
                <a:latin typeface="微軟正黑體" pitchFamily="34" charset="-120"/>
                <a:ea typeface="微軟正黑體" pitchFamily="34" charset="-120"/>
                <a:sym typeface="Wingdings" pitchFamily="2" charset="2"/>
              </a:rPr>
              <a:t>開車時尋路是一項艱鉅任務，須分配好駕駛在尋路</a:t>
            </a:r>
            <a:r>
              <a:rPr lang="en-US" altLang="zh-TW" sz="1800" dirty="0" smtClean="0">
                <a:latin typeface="微軟正黑體" pitchFamily="34" charset="-120"/>
                <a:ea typeface="微軟正黑體" pitchFamily="34" charset="-120"/>
                <a:sym typeface="Wingdings" pitchFamily="2" charset="2"/>
              </a:rPr>
              <a:t>&amp;</a:t>
            </a:r>
            <a:r>
              <a:rPr lang="zh-TW" altLang="en-US" sz="1800" dirty="0" smtClean="0">
                <a:latin typeface="微軟正黑體" pitchFamily="34" charset="-120"/>
                <a:ea typeface="微軟正黑體" pitchFamily="34" charset="-120"/>
                <a:sym typeface="Wingdings" pitchFamily="2" charset="2"/>
              </a:rPr>
              <a:t>駕駛的認知資源，未來考以使用客觀指標檢視尋路能力、年齡、認知能力、行駛於不熟悉路段的安全性之間的關係</a:t>
            </a:r>
            <a:endParaRPr lang="en-US" altLang="zh-TW" sz="1800" dirty="0" smtClean="0">
              <a:latin typeface="微軟正黑體" pitchFamily="34" charset="-120"/>
              <a:ea typeface="微軟正黑體" pitchFamily="34" charset="-120"/>
              <a:sym typeface="Wingdings" pitchFamily="2" charset="2"/>
            </a:endParaRPr>
          </a:p>
          <a:p>
            <a:pPr>
              <a:buNone/>
            </a:pPr>
            <a:r>
              <a:rPr lang="en-US" altLang="zh-TW" sz="1800" dirty="0" smtClean="0">
                <a:latin typeface="微軟正黑體" pitchFamily="34" charset="-120"/>
                <a:ea typeface="微軟正黑體" pitchFamily="34" charset="-120"/>
                <a:sym typeface="Wingdings" pitchFamily="2" charset="2"/>
              </a:rPr>
              <a:t></a:t>
            </a:r>
            <a:r>
              <a:rPr lang="zh-TW" altLang="en-US" sz="1800" dirty="0" smtClean="0">
                <a:latin typeface="微軟正黑體" pitchFamily="34" charset="-120"/>
                <a:ea typeface="微軟正黑體" pitchFamily="34" charset="-120"/>
                <a:sym typeface="Wingdings" pitchFamily="2" charset="2"/>
              </a:rPr>
              <a:t>進一步研究幫助提高尋路策略的效用</a:t>
            </a:r>
            <a:r>
              <a:rPr lang="en-US" altLang="zh-TW" sz="1800" dirty="0" smtClean="0">
                <a:latin typeface="微軟正黑體" pitchFamily="34" charset="-120"/>
                <a:ea typeface="微軟正黑體" pitchFamily="34" charset="-120"/>
                <a:sym typeface="Wingdings" pitchFamily="2" charset="2"/>
              </a:rPr>
              <a:t>&amp;</a:t>
            </a:r>
            <a:r>
              <a:rPr lang="zh-TW" altLang="en-US" sz="1800" dirty="0" smtClean="0">
                <a:latin typeface="微軟正黑體" pitchFamily="34" charset="-120"/>
                <a:ea typeface="微軟正黑體" pitchFamily="34" charset="-120"/>
                <a:sym typeface="Wingdings" pitchFamily="2" charset="2"/>
              </a:rPr>
              <a:t>安全，增加老年人的安全駕駛</a:t>
            </a:r>
            <a:endParaRPr lang="en-US" altLang="zh-TW" sz="1800" dirty="0" smtClean="0">
              <a:latin typeface="微軟正黑體" pitchFamily="34" charset="-120"/>
              <a:ea typeface="微軟正黑體" pitchFamily="34" charset="-120"/>
              <a:sym typeface="Wingdings" pitchFamily="2" charset="2"/>
            </a:endParaRPr>
          </a:p>
          <a:p>
            <a:pPr>
              <a:buFont typeface="Wingdings" pitchFamily="2" charset="2"/>
              <a:buChar char="ü"/>
            </a:pPr>
            <a:endParaRPr lang="en-US" altLang="zh-TW" sz="1800" dirty="0" smtClean="0">
              <a:latin typeface="微軟正黑體" pitchFamily="34" charset="-120"/>
              <a:ea typeface="微軟正黑體" pitchFamily="34" charset="-120"/>
              <a:sym typeface="Wingdings" pitchFamily="2" charset="2"/>
            </a:endParaRPr>
          </a:p>
          <a:p>
            <a:pPr>
              <a:buFont typeface="Wingdings" pitchFamily="2" charset="2"/>
              <a:buChar char="ü"/>
            </a:pPr>
            <a:endParaRPr lang="en-US" altLang="zh-TW" sz="1800" dirty="0" smtClean="0">
              <a:latin typeface="微軟正黑體" pitchFamily="34" charset="-120"/>
              <a:ea typeface="微軟正黑體" pitchFamily="34" charset="-120"/>
            </a:endParaRPr>
          </a:p>
          <a:p>
            <a:pPr>
              <a:buFont typeface="Wingdings" pitchFamily="2" charset="2"/>
              <a:buChar char="ü"/>
            </a:pPr>
            <a:endParaRPr lang="zh-TW" altLang="en-US" sz="1800" dirty="0">
              <a:latin typeface="微軟正黑體" pitchFamily="34" charset="-120"/>
              <a:ea typeface="微軟正黑體" pitchFamily="34" charset="-120"/>
            </a:endParaRPr>
          </a:p>
        </p:txBody>
      </p:sp>
    </p:spTree>
    <p:extLst>
      <p:ext uri="{BB962C8B-B14F-4D97-AF65-F5344CB8AC3E}">
        <p14:creationId xmlns:p14="http://schemas.microsoft.com/office/powerpoint/2010/main" val="31823440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t="40557"/>
          <a:stretch>
            <a:fillRect/>
          </a:stretch>
        </p:blipFill>
        <p:spPr bwMode="auto">
          <a:xfrm>
            <a:off x="1259632" y="2428868"/>
            <a:ext cx="5616624" cy="26175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latin typeface="微軟正黑體" pitchFamily="34" charset="-120"/>
                <a:ea typeface="微軟正黑體" pitchFamily="34" charset="-120"/>
              </a:rPr>
              <a:t>Abstract</a:t>
            </a:r>
            <a:endParaRPr lang="zh-TW" altLang="en-US" dirty="0">
              <a:latin typeface="微軟正黑體" pitchFamily="34" charset="-120"/>
              <a:ea typeface="微軟正黑體" pitchFamily="34" charset="-120"/>
            </a:endParaRPr>
          </a:p>
        </p:txBody>
      </p:sp>
      <p:sp>
        <p:nvSpPr>
          <p:cNvPr id="3" name="內容版面配置區 2"/>
          <p:cNvSpPr>
            <a:spLocks noGrp="1"/>
          </p:cNvSpPr>
          <p:nvPr>
            <p:ph idx="1"/>
          </p:nvPr>
        </p:nvSpPr>
        <p:spPr>
          <a:xfrm>
            <a:off x="395536" y="1700808"/>
            <a:ext cx="8424936" cy="1252736"/>
          </a:xfrm>
        </p:spPr>
        <p:txBody>
          <a:bodyPr>
            <a:normAutofit/>
          </a:bodyPr>
          <a:lstStyle/>
          <a:p>
            <a:r>
              <a:rPr lang="zh-TW" altLang="en-US" sz="1800" dirty="0" smtClean="0">
                <a:latin typeface="微軟正黑體" panose="020B0604030504040204" pitchFamily="34" charset="-120"/>
                <a:ea typeface="微軟正黑體" panose="020B0604030504040204" pitchFamily="34" charset="-120"/>
              </a:rPr>
              <a:t>老年人在不熟悉路段駕駛時會產生尋路的困難</a:t>
            </a:r>
            <a:endParaRPr lang="en-US" altLang="zh-TW" sz="1800" dirty="0" smtClean="0">
              <a:latin typeface="微軟正黑體" panose="020B0604030504040204" pitchFamily="34" charset="-120"/>
              <a:ea typeface="微軟正黑體" panose="020B0604030504040204" pitchFamily="34" charset="-120"/>
            </a:endParaRPr>
          </a:p>
          <a:p>
            <a:endParaRPr lang="en-US" altLang="zh-TW" sz="1800" dirty="0" smtClean="0">
              <a:latin typeface="微軟正黑體" panose="020B0604030504040204" pitchFamily="34" charset="-120"/>
              <a:ea typeface="微軟正黑體" panose="020B0604030504040204" pitchFamily="34" charset="-120"/>
            </a:endParaRPr>
          </a:p>
          <a:p>
            <a:r>
              <a:rPr lang="zh-TW" altLang="en-US" sz="1800" dirty="0">
                <a:latin typeface="微軟正黑體" panose="020B0604030504040204" pitchFamily="34" charset="-120"/>
                <a:ea typeface="微軟正黑體" panose="020B0604030504040204" pitchFamily="34" charset="-120"/>
              </a:rPr>
              <a:t>尋路</a:t>
            </a:r>
            <a:r>
              <a:rPr lang="zh-TW" altLang="en-US" sz="1800" dirty="0" smtClean="0">
                <a:latin typeface="微軟正黑體" panose="020B0604030504040204" pitchFamily="34" charset="-120"/>
                <a:ea typeface="微軟正黑體" panose="020B0604030504040204" pitchFamily="34" charset="-120"/>
              </a:rPr>
              <a:t>困難與駕駛績效  </a:t>
            </a:r>
            <a:r>
              <a:rPr lang="en-US" altLang="zh-TW" sz="1800" dirty="0" smtClean="0">
                <a:latin typeface="微軟正黑體" panose="020B0604030504040204" pitchFamily="34" charset="-120"/>
                <a:ea typeface="微軟正黑體" panose="020B0604030504040204" pitchFamily="34" charset="-120"/>
              </a:rPr>
              <a:t>&amp; </a:t>
            </a:r>
            <a:r>
              <a:rPr lang="zh-TW" altLang="en-US" sz="1800" dirty="0" smtClean="0">
                <a:latin typeface="微軟正黑體" panose="020B0604030504040204" pitchFamily="34" charset="-120"/>
                <a:ea typeface="微軟正黑體" panose="020B0604030504040204" pitchFamily="34" charset="-120"/>
              </a:rPr>
              <a:t>駕駛機動性</a:t>
            </a:r>
            <a:r>
              <a:rPr lang="zh-TW" altLang="en-US" sz="1800" dirty="0">
                <a:latin typeface="微軟正黑體" panose="020B0604030504040204" pitchFamily="34" charset="-120"/>
                <a:ea typeface="微軟正黑體" panose="020B0604030504040204" pitchFamily="34" charset="-120"/>
              </a:rPr>
              <a:t>之間有</a:t>
            </a:r>
            <a:r>
              <a:rPr lang="zh-TW" altLang="en-US" sz="1800" dirty="0" smtClean="0">
                <a:latin typeface="微軟正黑體" panose="020B0604030504040204" pitchFamily="34" charset="-120"/>
                <a:ea typeface="微軟正黑體" panose="020B0604030504040204" pitchFamily="34" charset="-120"/>
              </a:rPr>
              <a:t>相關</a:t>
            </a:r>
            <a:endParaRPr lang="en-US" altLang="zh-TW" sz="1800" dirty="0" smtClean="0">
              <a:latin typeface="微軟正黑體" panose="020B0604030504040204" pitchFamily="34" charset="-120"/>
              <a:ea typeface="微軟正黑體" panose="020B0604030504040204" pitchFamily="34" charset="-120"/>
            </a:endParaRPr>
          </a:p>
        </p:txBody>
      </p:sp>
      <p:sp>
        <p:nvSpPr>
          <p:cNvPr id="4" name="內容版面配置區 2"/>
          <p:cNvSpPr txBox="1">
            <a:spLocks/>
          </p:cNvSpPr>
          <p:nvPr/>
        </p:nvSpPr>
        <p:spPr>
          <a:xfrm>
            <a:off x="571472" y="3143248"/>
            <a:ext cx="7715304" cy="1143008"/>
          </a:xfrm>
          <a:prstGeom prst="rect">
            <a:avLst/>
          </a:prstGeom>
          <a:ln w="57150"/>
        </p:spPr>
        <p:style>
          <a:lnRef idx="2">
            <a:schemeClr val="accent3"/>
          </a:lnRef>
          <a:fillRef idx="1">
            <a:schemeClr val="lt1"/>
          </a:fillRef>
          <a:effectRef idx="0">
            <a:schemeClr val="accent3"/>
          </a:effectRef>
          <a:fontRef idx="minor">
            <a:schemeClr val="dk1"/>
          </a:fontRef>
        </p:style>
        <p:txBody>
          <a:bodyPr vert="horz" lIns="91440" tIns="45720" rIns="91440" bIns="45720" rtlCol="0">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buFont typeface="Arial" pitchFamily="34" charset="0"/>
              <a:buNone/>
            </a:pPr>
            <a:r>
              <a:rPr lang="en-US" altLang="zh-TW" sz="1800" dirty="0" smtClean="0">
                <a:latin typeface="微軟正黑體" panose="020B0604030504040204" pitchFamily="34" charset="-120"/>
                <a:ea typeface="微軟正黑體" panose="020B0604030504040204" pitchFamily="34" charset="-120"/>
                <a:sym typeface="Wingdings" panose="05000000000000000000" pitchFamily="2" charset="2"/>
              </a:rPr>
              <a:t></a:t>
            </a:r>
            <a:r>
              <a:rPr lang="zh-TW" altLang="en-US" sz="1800" dirty="0" smtClean="0">
                <a:latin typeface="微軟正黑體" panose="020B0604030504040204" pitchFamily="34" charset="-120"/>
                <a:ea typeface="微軟正黑體" panose="020B0604030504040204" pitchFamily="34" charset="-120"/>
              </a:rPr>
              <a:t>研究目的：</a:t>
            </a:r>
            <a:endParaRPr lang="en-US" altLang="zh-TW" sz="1800" dirty="0" smtClean="0">
              <a:latin typeface="微軟正黑體" panose="020B0604030504040204" pitchFamily="34" charset="-120"/>
              <a:ea typeface="微軟正黑體" panose="020B0604030504040204" pitchFamily="34" charset="-120"/>
            </a:endParaRPr>
          </a:p>
          <a:p>
            <a:pPr marL="114300" indent="0">
              <a:buFont typeface="Arial" pitchFamily="34" charset="0"/>
              <a:buNone/>
            </a:pPr>
            <a:r>
              <a:rPr lang="en-US" altLang="zh-TW" sz="1800" dirty="0" smtClean="0">
                <a:latin typeface="微軟正黑體" panose="020B0604030504040204" pitchFamily="34" charset="-120"/>
                <a:ea typeface="微軟正黑體" panose="020B0604030504040204" pitchFamily="34" charset="-120"/>
              </a:rPr>
              <a:t> </a:t>
            </a:r>
            <a:r>
              <a:rPr lang="zh-TW" altLang="en-US" sz="1800" dirty="0" smtClean="0">
                <a:latin typeface="微軟正黑體" panose="020B0604030504040204" pitchFamily="34" charset="-120"/>
                <a:ea typeface="微軟正黑體" panose="020B0604030504040204" pitchFamily="34" charset="-120"/>
              </a:rPr>
              <a:t>確認認知與人口預測在老年人駕駛感知的尋路困難以及避免不熟悉路段、不同尋路策略的使用</a:t>
            </a:r>
            <a:endParaRPr lang="zh-TW" altLang="en-US" sz="18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242893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latin typeface="微軟正黑體" pitchFamily="34" charset="-120"/>
                <a:ea typeface="微軟正黑體" pitchFamily="34" charset="-120"/>
              </a:rPr>
              <a:t>Introduction</a:t>
            </a:r>
            <a:endParaRPr lang="zh-TW" altLang="en-US" dirty="0">
              <a:latin typeface="微軟正黑體" pitchFamily="34" charset="-120"/>
              <a:ea typeface="微軟正黑體" pitchFamily="34" charset="-120"/>
            </a:endParaRPr>
          </a:p>
        </p:txBody>
      </p:sp>
      <p:sp>
        <p:nvSpPr>
          <p:cNvPr id="3" name="內容版面配置區 2"/>
          <p:cNvSpPr>
            <a:spLocks noGrp="1"/>
          </p:cNvSpPr>
          <p:nvPr>
            <p:ph idx="1"/>
          </p:nvPr>
        </p:nvSpPr>
        <p:spPr>
          <a:xfrm>
            <a:off x="357158" y="1285860"/>
            <a:ext cx="7962678" cy="5014340"/>
          </a:xfrm>
        </p:spPr>
        <p:txBody>
          <a:bodyPr>
            <a:normAutofit/>
          </a:bodyPr>
          <a:lstStyle/>
          <a:p>
            <a:r>
              <a:rPr lang="zh-TW" altLang="en-US" sz="1800" dirty="0" smtClean="0">
                <a:latin typeface="微軟正黑體" pitchFamily="34" charset="-120"/>
                <a:ea typeface="微軟正黑體" pitchFamily="34" charset="-120"/>
              </a:rPr>
              <a:t>老年人駕駛能力下降是因為隨著年齡增加感官、身體和認知變的困難</a:t>
            </a:r>
            <a:endParaRPr lang="en-US" altLang="zh-TW" sz="1800" dirty="0" smtClean="0">
              <a:latin typeface="微軟正黑體" pitchFamily="34" charset="-120"/>
              <a:ea typeface="微軟正黑體" pitchFamily="34" charset="-120"/>
            </a:endParaRPr>
          </a:p>
          <a:p>
            <a:pPr>
              <a:buNone/>
            </a:pPr>
            <a:r>
              <a:rPr lang="en-US" altLang="zh-TW" sz="1400" dirty="0" smtClean="0">
                <a:latin typeface="微軟正黑體" pitchFamily="34" charset="-120"/>
                <a:ea typeface="微軟正黑體" pitchFamily="34" charset="-120"/>
              </a:rPr>
              <a:t>     </a:t>
            </a:r>
            <a:r>
              <a:rPr lang="en-US" altLang="zh-TW" sz="1400" dirty="0" err="1" smtClean="0">
                <a:latin typeface="微軟正黑體" pitchFamily="34" charset="-120"/>
                <a:ea typeface="微軟正黑體" pitchFamily="34" charset="-120"/>
              </a:rPr>
              <a:t>Janke</a:t>
            </a:r>
            <a:r>
              <a:rPr lang="en-US" altLang="zh-TW" sz="1400" dirty="0" smtClean="0">
                <a:latin typeface="微軟正黑體" pitchFamily="34" charset="-120"/>
                <a:ea typeface="微軟正黑體" pitchFamily="34" charset="-120"/>
              </a:rPr>
              <a:t>, 1994</a:t>
            </a:r>
          </a:p>
          <a:p>
            <a:r>
              <a:rPr lang="zh-TW" altLang="en-US" sz="1800" dirty="0" smtClean="0">
                <a:latin typeface="微軟正黑體" pitchFamily="34" charset="-120"/>
                <a:ea typeface="微軟正黑體" pitchFamily="34" charset="-120"/>
              </a:rPr>
              <a:t>最近的研究發現一些老年司機有尋路困難或自己找路時到達不熟悉的路段</a:t>
            </a:r>
            <a:endParaRPr lang="en-US" altLang="zh-TW" sz="1800" dirty="0" smtClean="0">
              <a:latin typeface="微軟正黑體" pitchFamily="34" charset="-120"/>
              <a:ea typeface="微軟正黑體" pitchFamily="34" charset="-120"/>
            </a:endParaRPr>
          </a:p>
          <a:p>
            <a:pPr>
              <a:buNone/>
            </a:pPr>
            <a:r>
              <a:rPr lang="en-US" altLang="zh-TW" sz="1400" dirty="0" smtClean="0">
                <a:latin typeface="微軟正黑體" pitchFamily="34" charset="-120"/>
                <a:ea typeface="微軟正黑體" pitchFamily="34" charset="-120"/>
              </a:rPr>
              <a:t>      Anstey</a:t>
            </a:r>
            <a:r>
              <a:rPr lang="zh-TW" altLang="en-US" sz="1400" dirty="0" smtClean="0">
                <a:latin typeface="微軟正黑體" pitchFamily="34" charset="-120"/>
                <a:ea typeface="微軟正黑體" pitchFamily="34" charset="-120"/>
              </a:rPr>
              <a:t> </a:t>
            </a:r>
            <a:r>
              <a:rPr lang="en-US" altLang="zh-TW" sz="1400" dirty="0" smtClean="0">
                <a:latin typeface="微軟正黑體" pitchFamily="34" charset="-120"/>
                <a:ea typeface="微軟正黑體" pitchFamily="34" charset="-120"/>
              </a:rPr>
              <a:t>and Wood, 2011; Mallon and Wood, 2004; Wood et al., 2009</a:t>
            </a:r>
          </a:p>
          <a:p>
            <a:r>
              <a:rPr lang="zh-TW" altLang="en-US" sz="1800" dirty="0" smtClean="0">
                <a:latin typeface="微軟正黑體" pitchFamily="34" charset="-120"/>
                <a:ea typeface="微軟正黑體" pitchFamily="34" charset="-120"/>
              </a:rPr>
              <a:t>有兩個主要原因導致尋路的困難，</a:t>
            </a:r>
            <a:endParaRPr lang="en-US" altLang="zh-TW" sz="1800" dirty="0" smtClean="0">
              <a:latin typeface="微軟正黑體" pitchFamily="34" charset="-120"/>
              <a:ea typeface="微軟正黑體" pitchFamily="34" charset="-120"/>
            </a:endParaRPr>
          </a:p>
          <a:p>
            <a:pPr>
              <a:buNone/>
            </a:pPr>
            <a:r>
              <a:rPr lang="zh-TW" altLang="en-US" sz="1800" dirty="0" smtClean="0">
                <a:latin typeface="微軟正黑體" pitchFamily="34" charset="-120"/>
                <a:ea typeface="微軟正黑體" pitchFamily="34" charset="-120"/>
              </a:rPr>
              <a:t>    第一、迷路而導致駕駛開到不熟悉路段</a:t>
            </a:r>
            <a:endParaRPr lang="en-US" altLang="zh-TW" sz="1800" dirty="0" smtClean="0">
              <a:latin typeface="微軟正黑體" pitchFamily="34" charset="-120"/>
              <a:ea typeface="微軟正黑體" pitchFamily="34" charset="-120"/>
            </a:endParaRPr>
          </a:p>
          <a:p>
            <a:pPr>
              <a:buNone/>
            </a:pPr>
            <a:r>
              <a:rPr lang="zh-TW" altLang="en-US" sz="1800" dirty="0" smtClean="0">
                <a:latin typeface="微軟正黑體" pitchFamily="34" charset="-120"/>
                <a:ea typeface="微軟正黑體" pitchFamily="34" charset="-120"/>
              </a:rPr>
              <a:t>    第二、尋路會使駕駛分心可能車禍事故發生</a:t>
            </a:r>
            <a:endParaRPr lang="en-US" altLang="zh-TW" sz="1800" dirty="0" smtClean="0">
              <a:latin typeface="微軟正黑體" pitchFamily="34" charset="-120"/>
              <a:ea typeface="微軟正黑體" pitchFamily="34" charset="-120"/>
            </a:endParaRPr>
          </a:p>
          <a:p>
            <a:pPr>
              <a:buNone/>
            </a:pPr>
            <a:r>
              <a:rPr lang="en-US" altLang="zh-TW" sz="1400" dirty="0" smtClean="0">
                <a:latin typeface="微軟正黑體" pitchFamily="34" charset="-120"/>
                <a:ea typeface="微軟正黑體" pitchFamily="34" charset="-120"/>
              </a:rPr>
              <a:t>      Wood et al. (2009)</a:t>
            </a:r>
          </a:p>
          <a:p>
            <a:r>
              <a:rPr lang="zh-TW" altLang="en-US" sz="1800" dirty="0" smtClean="0">
                <a:latin typeface="微軟正黑體" pitchFamily="34" charset="-120"/>
                <a:ea typeface="微軟正黑體" pitchFamily="34" charset="-120"/>
              </a:rPr>
              <a:t>開車是一個複雜的活動，需要許多的認知能力，包括處理速度、注意力、視覺空間能力與執行能力</a:t>
            </a:r>
            <a:endParaRPr lang="en-US" altLang="zh-TW" sz="1800" dirty="0" smtClean="0">
              <a:latin typeface="微軟正黑體" pitchFamily="34" charset="-120"/>
              <a:ea typeface="微軟正黑體" pitchFamily="34" charset="-120"/>
            </a:endParaRPr>
          </a:p>
          <a:p>
            <a:pPr>
              <a:buNone/>
            </a:pPr>
            <a:r>
              <a:rPr lang="en-US" altLang="zh-TW" sz="1400" dirty="0" smtClean="0">
                <a:latin typeface="微軟正黑體" pitchFamily="34" charset="-120"/>
                <a:ea typeface="微軟正黑體" pitchFamily="34" charset="-120"/>
              </a:rPr>
              <a:t>      </a:t>
            </a:r>
            <a:r>
              <a:rPr lang="en-US" altLang="zh-TW" sz="1400" dirty="0" err="1" smtClean="0">
                <a:latin typeface="微軟正黑體" pitchFamily="34" charset="-120"/>
                <a:ea typeface="微軟正黑體" pitchFamily="34" charset="-120"/>
              </a:rPr>
              <a:t>Baldock</a:t>
            </a:r>
            <a:r>
              <a:rPr lang="en-US" altLang="zh-TW" sz="1400" dirty="0" smtClean="0">
                <a:latin typeface="微軟正黑體" pitchFamily="34" charset="-120"/>
                <a:ea typeface="微軟正黑體" pitchFamily="34" charset="-120"/>
              </a:rPr>
              <a:t> et al., 2007;  </a:t>
            </a:r>
            <a:r>
              <a:rPr lang="en-US" altLang="zh-TW" sz="1400" dirty="0" err="1" smtClean="0">
                <a:latin typeface="微軟正黑體" pitchFamily="34" charset="-120"/>
                <a:ea typeface="微軟正黑體" pitchFamily="34" charset="-120"/>
              </a:rPr>
              <a:t>Groeger</a:t>
            </a:r>
            <a:r>
              <a:rPr lang="en-US" altLang="zh-TW" sz="1400" dirty="0" smtClean="0">
                <a:latin typeface="微軟正黑體" pitchFamily="34" charset="-120"/>
                <a:ea typeface="微軟正黑體" pitchFamily="34" charset="-120"/>
              </a:rPr>
              <a:t>, 2000; Rizzo and </a:t>
            </a:r>
            <a:r>
              <a:rPr lang="en-US" altLang="zh-TW" sz="1400" dirty="0" err="1" smtClean="0">
                <a:latin typeface="微軟正黑體" pitchFamily="34" charset="-120"/>
                <a:ea typeface="微軟正黑體" pitchFamily="34" charset="-120"/>
              </a:rPr>
              <a:t>Kellison</a:t>
            </a:r>
            <a:r>
              <a:rPr lang="en-US" altLang="zh-TW" sz="1400" dirty="0" smtClean="0">
                <a:latin typeface="微軟正黑體" pitchFamily="34" charset="-120"/>
                <a:ea typeface="微軟正黑體" pitchFamily="34" charset="-120"/>
              </a:rPr>
              <a:t>, 2009</a:t>
            </a:r>
          </a:p>
          <a:p>
            <a:r>
              <a:rPr lang="zh-TW" altLang="en-US" sz="1800" dirty="0" smtClean="0">
                <a:latin typeface="微軟正黑體" pitchFamily="34" charset="-120"/>
                <a:ea typeface="微軟正黑體" pitchFamily="34" charset="-120"/>
              </a:rPr>
              <a:t>老年人比年輕人容易感到尋路困難且這些困難和不熟悉路段的避免、行動不便有關。而且女性駕駛比男性駕駛容易感到尋路困難</a:t>
            </a:r>
            <a:endParaRPr lang="en-US" altLang="zh-TW" sz="1800" dirty="0" smtClean="0">
              <a:latin typeface="微軟正黑體" pitchFamily="34" charset="-120"/>
              <a:ea typeface="微軟正黑體" pitchFamily="34" charset="-120"/>
            </a:endParaRPr>
          </a:p>
          <a:p>
            <a:pPr>
              <a:buNone/>
            </a:pPr>
            <a:r>
              <a:rPr lang="en-US" altLang="zh-TW" sz="1400" dirty="0" smtClean="0">
                <a:latin typeface="微軟正黑體" pitchFamily="34" charset="-120"/>
                <a:ea typeface="微軟正黑體" pitchFamily="34" charset="-120"/>
              </a:rPr>
              <a:t>      Burns,1998,1999</a:t>
            </a:r>
          </a:p>
          <a:p>
            <a:r>
              <a:rPr lang="zh-TW" altLang="en-US" sz="1800" dirty="0" smtClean="0">
                <a:latin typeface="微軟正黑體" pitchFamily="34" charset="-120"/>
                <a:ea typeface="微軟正黑體" pitchFamily="34" charset="-120"/>
              </a:rPr>
              <a:t>乘客與駕駛在尋路方面有良好溝通，能有效減少事故發生</a:t>
            </a:r>
            <a:endParaRPr lang="en-US" altLang="zh-TW" sz="1800" dirty="0" smtClean="0">
              <a:latin typeface="微軟正黑體" pitchFamily="34" charset="-120"/>
              <a:ea typeface="微軟正黑體" pitchFamily="34" charset="-120"/>
            </a:endParaRPr>
          </a:p>
          <a:p>
            <a:pPr>
              <a:buNone/>
            </a:pPr>
            <a:r>
              <a:rPr lang="en-US" altLang="zh-TW" sz="1400" dirty="0" smtClean="0">
                <a:latin typeface="微軟正黑體" pitchFamily="34" charset="-120"/>
                <a:ea typeface="微軟正黑體" pitchFamily="34" charset="-120"/>
              </a:rPr>
              <a:t>      Mallon and Wood, 2004</a:t>
            </a:r>
          </a:p>
        </p:txBody>
      </p:sp>
    </p:spTree>
    <p:extLst>
      <p:ext uri="{BB962C8B-B14F-4D97-AF65-F5344CB8AC3E}">
        <p14:creationId xmlns:p14="http://schemas.microsoft.com/office/powerpoint/2010/main" val="32428938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Methods</a:t>
            </a:r>
            <a:endParaRPr lang="zh-TW" altLang="en-US" dirty="0"/>
          </a:p>
        </p:txBody>
      </p:sp>
      <p:sp>
        <p:nvSpPr>
          <p:cNvPr id="3" name="內容版面配置區 2"/>
          <p:cNvSpPr>
            <a:spLocks noGrp="1"/>
          </p:cNvSpPr>
          <p:nvPr>
            <p:ph idx="1"/>
          </p:nvPr>
        </p:nvSpPr>
        <p:spPr>
          <a:xfrm>
            <a:off x="457200" y="1600200"/>
            <a:ext cx="7620000" cy="1684784"/>
          </a:xfrm>
          <a:ln w="38100"/>
        </p:spPr>
        <p:style>
          <a:lnRef idx="1">
            <a:schemeClr val="accent4"/>
          </a:lnRef>
          <a:fillRef idx="2">
            <a:schemeClr val="accent4"/>
          </a:fillRef>
          <a:effectRef idx="1">
            <a:schemeClr val="accent4"/>
          </a:effectRef>
          <a:fontRef idx="minor">
            <a:schemeClr val="dk1"/>
          </a:fontRef>
        </p:style>
        <p:txBody>
          <a:bodyPr>
            <a:normAutofit/>
          </a:bodyPr>
          <a:lstStyle/>
          <a:p>
            <a:r>
              <a:rPr lang="zh-TW" altLang="en-US" sz="1800" dirty="0" smtClean="0">
                <a:latin typeface="微軟正黑體" panose="020B0604030504040204" pitchFamily="34" charset="-120"/>
                <a:ea typeface="微軟正黑體" panose="020B0604030504040204" pitchFamily="34" charset="-120"/>
              </a:rPr>
              <a:t>受測者：</a:t>
            </a:r>
            <a:r>
              <a:rPr lang="en-US" altLang="zh-TW" sz="1800" dirty="0" smtClean="0">
                <a:latin typeface="微軟正黑體" panose="020B0604030504040204" pitchFamily="34" charset="-120"/>
                <a:ea typeface="微軟正黑體" panose="020B0604030504040204" pitchFamily="34" charset="-120"/>
              </a:rPr>
              <a:t>534</a:t>
            </a:r>
            <a:r>
              <a:rPr lang="zh-TW" altLang="en-US" sz="1800" dirty="0" smtClean="0">
                <a:latin typeface="微軟正黑體" panose="020B0604030504040204" pitchFamily="34" charset="-120"/>
                <a:ea typeface="微軟正黑體" panose="020B0604030504040204" pitchFamily="34" charset="-120"/>
              </a:rPr>
              <a:t>位 </a:t>
            </a:r>
            <a:r>
              <a:rPr lang="en-US" altLang="zh-TW" sz="1800" dirty="0" smtClean="0">
                <a:latin typeface="微軟正黑體" panose="020B0604030504040204" pitchFamily="34" charset="-120"/>
                <a:ea typeface="微軟正黑體" panose="020B0604030504040204" pitchFamily="34" charset="-120"/>
              </a:rPr>
              <a:t>65</a:t>
            </a:r>
            <a:r>
              <a:rPr lang="zh-TW" altLang="en-US" sz="1800" dirty="0" smtClean="0">
                <a:latin typeface="微軟正黑體" panose="020B0604030504040204" pitchFamily="34" charset="-120"/>
                <a:ea typeface="微軟正黑體" panose="020B0604030504040204" pitchFamily="34" charset="-120"/>
              </a:rPr>
              <a:t>歲以上的老人 </a:t>
            </a:r>
            <a:endParaRPr lang="en-US" altLang="zh-TW" sz="1800" dirty="0" smtClean="0">
              <a:latin typeface="微軟正黑體" panose="020B0604030504040204" pitchFamily="34" charset="-120"/>
              <a:ea typeface="微軟正黑體" panose="020B0604030504040204" pitchFamily="34" charset="-120"/>
            </a:endParaRPr>
          </a:p>
          <a:p>
            <a:pPr marL="114300" indent="0">
              <a:buNone/>
            </a:pPr>
            <a:r>
              <a:rPr lang="zh-TW" altLang="en-US" sz="1800" dirty="0">
                <a:latin typeface="微軟正黑體" panose="020B0604030504040204" pitchFamily="34" charset="-120"/>
                <a:ea typeface="微軟正黑體" panose="020B0604030504040204" pitchFamily="34" charset="-120"/>
                <a:sym typeface="Wingdings" panose="05000000000000000000" pitchFamily="2" charset="2"/>
              </a:rPr>
              <a:t> </a:t>
            </a:r>
            <a:r>
              <a:rPr lang="zh-TW" altLang="en-US" sz="1800" dirty="0" smtClean="0">
                <a:latin typeface="微軟正黑體" panose="020B0604030504040204" pitchFamily="34" charset="-120"/>
                <a:ea typeface="微軟正黑體" panose="020B0604030504040204" pitchFamily="34" charset="-120"/>
                <a:sym typeface="Wingdings" panose="05000000000000000000" pitchFamily="2" charset="2"/>
              </a:rPr>
              <a:t>  </a:t>
            </a:r>
            <a:r>
              <a:rPr lang="en-US" altLang="zh-TW" sz="1800" dirty="0" smtClean="0">
                <a:latin typeface="微軟正黑體" panose="020B0604030504040204" pitchFamily="34" charset="-120"/>
                <a:ea typeface="微軟正黑體" panose="020B0604030504040204" pitchFamily="34" charset="-120"/>
                <a:sym typeface="Wingdings" panose="05000000000000000000" pitchFamily="2" charset="2"/>
              </a:rPr>
              <a:t> </a:t>
            </a:r>
            <a:r>
              <a:rPr lang="zh-TW" altLang="en-US" sz="1800" dirty="0" smtClean="0">
                <a:latin typeface="微軟正黑體" panose="020B0604030504040204" pitchFamily="34" charset="-120"/>
                <a:ea typeface="微軟正黑體" panose="020B0604030504040204" pitchFamily="34" charset="-120"/>
                <a:sym typeface="Wingdings" panose="05000000000000000000" pitchFamily="2" charset="2"/>
              </a:rPr>
              <a:t>汽車俱樂部會員</a:t>
            </a:r>
            <a:r>
              <a:rPr lang="zh-TW" altLang="en-US" sz="1800" dirty="0">
                <a:latin typeface="微軟正黑體" panose="020B0604030504040204" pitchFamily="34" charset="-120"/>
                <a:ea typeface="微軟正黑體" panose="020B0604030504040204" pitchFamily="34" charset="-120"/>
                <a:sym typeface="Wingdings" panose="05000000000000000000" pitchFamily="2" charset="2"/>
              </a:rPr>
              <a:t>，</a:t>
            </a:r>
            <a:r>
              <a:rPr lang="zh-TW" altLang="en-US" sz="1800" dirty="0" smtClean="0">
                <a:latin typeface="微軟正黑體" panose="020B0604030504040204" pitchFamily="34" charset="-120"/>
                <a:ea typeface="微軟正黑體" panose="020B0604030504040204" pitchFamily="34" charset="-120"/>
                <a:sym typeface="Wingdings" panose="05000000000000000000" pitchFamily="2" charset="2"/>
              </a:rPr>
              <a:t>以 </a:t>
            </a:r>
            <a:r>
              <a:rPr lang="zh-TW" altLang="en-US" sz="1800" dirty="0">
                <a:latin typeface="微軟正黑體" panose="020B0604030504040204" pitchFamily="34" charset="-120"/>
                <a:ea typeface="微軟正黑體" panose="020B0604030504040204" pitchFamily="34" charset="-120"/>
                <a:sym typeface="Wingdings" panose="05000000000000000000" pitchFamily="2" charset="2"/>
              </a:rPr>
              <a:t>隨機分層方式，根據年齡、</a:t>
            </a:r>
            <a:r>
              <a:rPr lang="zh-TW" altLang="en-US" sz="1800" dirty="0" smtClean="0">
                <a:latin typeface="微軟正黑體" panose="020B0604030504040204" pitchFamily="34" charset="-120"/>
                <a:ea typeface="微軟正黑體" panose="020B0604030504040204" pitchFamily="34" charset="-120"/>
                <a:sym typeface="Wingdings" panose="05000000000000000000" pitchFamily="2" charset="2"/>
              </a:rPr>
              <a:t>住宅區域隨機選出，</a:t>
            </a:r>
            <a:endParaRPr lang="en-US" altLang="zh-TW" sz="1800" dirty="0" smtClean="0">
              <a:latin typeface="微軟正黑體" panose="020B0604030504040204" pitchFamily="34" charset="-120"/>
              <a:ea typeface="微軟正黑體" panose="020B0604030504040204" pitchFamily="34" charset="-120"/>
              <a:sym typeface="Wingdings" panose="05000000000000000000" pitchFamily="2" charset="2"/>
            </a:endParaRPr>
          </a:p>
          <a:p>
            <a:pPr marL="114300" indent="0">
              <a:buNone/>
            </a:pPr>
            <a:r>
              <a:rPr lang="zh-TW" altLang="en-US" sz="1800" dirty="0" smtClean="0">
                <a:latin typeface="微軟正黑體" panose="020B0604030504040204" pitchFamily="34" charset="-120"/>
                <a:ea typeface="微軟正黑體" panose="020B0604030504040204" pitchFamily="34" charset="-120"/>
                <a:sym typeface="Wingdings" panose="05000000000000000000" pitchFamily="2" charset="2"/>
              </a:rPr>
              <a:t>   以</a:t>
            </a:r>
            <a:r>
              <a:rPr lang="en-US" altLang="zh-TW" sz="1800" dirty="0">
                <a:latin typeface="微軟正黑體" panose="020B0604030504040204" pitchFamily="34" charset="-120"/>
                <a:ea typeface="微軟正黑體" panose="020B0604030504040204" pitchFamily="34" charset="-120"/>
                <a:sym typeface="Wingdings" panose="05000000000000000000" pitchFamily="2" charset="2"/>
              </a:rPr>
              <a:t>mail</a:t>
            </a:r>
            <a:r>
              <a:rPr lang="zh-TW" altLang="en-US" sz="1800" dirty="0" smtClean="0">
                <a:latin typeface="微軟正黑體" panose="020B0604030504040204" pitchFamily="34" charset="-120"/>
                <a:ea typeface="微軟正黑體" panose="020B0604030504040204" pitchFamily="34" charset="-120"/>
                <a:sym typeface="Wingdings" panose="05000000000000000000" pitchFamily="2" charset="2"/>
              </a:rPr>
              <a:t>方式聯繫並請求回郵方式完成</a:t>
            </a:r>
            <a:r>
              <a:rPr lang="zh-TW" altLang="en-US" sz="1800" smtClean="0">
                <a:latin typeface="微軟正黑體" panose="020B0604030504040204" pitchFamily="34" charset="-120"/>
                <a:ea typeface="微軟正黑體" panose="020B0604030504040204" pitchFamily="34" charset="-120"/>
                <a:sym typeface="Wingdings" panose="05000000000000000000" pitchFamily="2" charset="2"/>
              </a:rPr>
              <a:t>實驗調查</a:t>
            </a:r>
            <a:endParaRPr lang="en-US" altLang="zh-TW" sz="1800" dirty="0" smtClean="0">
              <a:latin typeface="微軟正黑體" panose="020B0604030504040204" pitchFamily="34" charset="-120"/>
              <a:ea typeface="微軟正黑體" panose="020B0604030504040204" pitchFamily="34" charset="-120"/>
              <a:sym typeface="Wingdings" panose="05000000000000000000" pitchFamily="2" charset="2"/>
            </a:endParaRPr>
          </a:p>
        </p:txBody>
      </p:sp>
      <p:sp>
        <p:nvSpPr>
          <p:cNvPr id="4" name="內容版面配置區 2"/>
          <p:cNvSpPr txBox="1">
            <a:spLocks/>
          </p:cNvSpPr>
          <p:nvPr/>
        </p:nvSpPr>
        <p:spPr>
          <a:xfrm>
            <a:off x="467544" y="3717032"/>
            <a:ext cx="7620000" cy="1224136"/>
          </a:xfrm>
          <a:prstGeom prst="rect">
            <a:avLst/>
          </a:prstGeom>
          <a:ln w="38100"/>
        </p:spPr>
        <p:style>
          <a:lnRef idx="1">
            <a:schemeClr val="accent2"/>
          </a:lnRef>
          <a:fillRef idx="2">
            <a:schemeClr val="accent2"/>
          </a:fillRef>
          <a:effectRef idx="1">
            <a:schemeClr val="accent2"/>
          </a:effectRef>
          <a:fontRef idx="minor">
            <a:schemeClr val="dk1"/>
          </a:fontRef>
        </p:style>
        <p:txBody>
          <a:bodyPr vert="horz" lIns="91440" tIns="45720" rIns="91440" bIns="45720" rtlCol="0">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dk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dk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dk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dk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dk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dk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dk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dk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dk1"/>
                </a:solidFill>
                <a:latin typeface="+mn-lt"/>
                <a:ea typeface="+mn-ea"/>
                <a:cs typeface="+mn-cs"/>
              </a:defRPr>
            </a:lvl9pPr>
          </a:lstStyle>
          <a:p>
            <a:r>
              <a:rPr lang="zh-TW" altLang="en-US" sz="1800" dirty="0">
                <a:latin typeface="微軟正黑體" panose="020B0604030504040204" pitchFamily="34" charset="-120"/>
                <a:ea typeface="微軟正黑體" panose="020B0604030504040204" pitchFamily="34" charset="-120"/>
                <a:sym typeface="Wingdings" panose="05000000000000000000" pitchFamily="2" charset="2"/>
              </a:rPr>
              <a:t>受測</a:t>
            </a:r>
            <a:r>
              <a:rPr lang="zh-TW" altLang="en-US" sz="1800" dirty="0" smtClean="0">
                <a:latin typeface="微軟正黑體" panose="020B0604030504040204" pitchFamily="34" charset="-120"/>
                <a:ea typeface="微軟正黑體" panose="020B0604030504040204" pitchFamily="34" charset="-120"/>
                <a:sym typeface="Wingdings" panose="05000000000000000000" pitchFamily="2" charset="2"/>
              </a:rPr>
              <a:t>者</a:t>
            </a:r>
            <a:r>
              <a:rPr lang="zh-TW" altLang="en-US" sz="1800" dirty="0">
                <a:latin typeface="微軟正黑體" panose="020B0604030504040204" pitchFamily="34" charset="-120"/>
                <a:ea typeface="微軟正黑體" panose="020B0604030504040204" pitchFamily="34" charset="-120"/>
                <a:sym typeface="Wingdings" panose="05000000000000000000" pitchFamily="2" charset="2"/>
              </a:rPr>
              <a:t>條件</a:t>
            </a:r>
            <a:r>
              <a:rPr lang="zh-TW" altLang="en-US" sz="1800" dirty="0" smtClean="0">
                <a:latin typeface="微軟正黑體" panose="020B0604030504040204" pitchFamily="34" charset="-120"/>
                <a:ea typeface="微軟正黑體" panose="020B0604030504040204" pitchFamily="34" charset="-120"/>
                <a:sym typeface="Wingdings" panose="05000000000000000000" pitchFamily="2" charset="2"/>
              </a:rPr>
              <a:t>：</a:t>
            </a:r>
            <a:endParaRPr lang="en-US" altLang="zh-TW" sz="1800" dirty="0" smtClean="0">
              <a:latin typeface="微軟正黑體" panose="020B0604030504040204" pitchFamily="34" charset="-120"/>
              <a:ea typeface="微軟正黑體" panose="020B0604030504040204" pitchFamily="34" charset="-120"/>
              <a:sym typeface="Wingdings" panose="05000000000000000000" pitchFamily="2" charset="2"/>
            </a:endParaRPr>
          </a:p>
          <a:p>
            <a:pPr marL="571500" indent="-457200">
              <a:buFont typeface="Wingdings" panose="05000000000000000000" pitchFamily="2" charset="2"/>
              <a:buAutoNum type="circleNumWdWhitePlain"/>
            </a:pPr>
            <a:r>
              <a:rPr lang="zh-TW" altLang="en-US" sz="1800" dirty="0">
                <a:latin typeface="微軟正黑體" panose="020B0604030504040204" pitchFamily="34" charset="-120"/>
                <a:ea typeface="微軟正黑體" panose="020B0604030504040204" pitchFamily="34" charset="-120"/>
                <a:sym typeface="Wingdings" panose="05000000000000000000" pitchFamily="2" charset="2"/>
              </a:rPr>
              <a:t>年齡</a:t>
            </a:r>
            <a:r>
              <a:rPr lang="en-US" altLang="zh-TW" sz="1800" dirty="0">
                <a:latin typeface="微軟正黑體" panose="020B0604030504040204" pitchFamily="34" charset="-120"/>
                <a:ea typeface="微軟正黑體" panose="020B0604030504040204" pitchFamily="34" charset="-120"/>
                <a:sym typeface="Wingdings" panose="05000000000000000000" pitchFamily="2" charset="2"/>
              </a:rPr>
              <a:t>65</a:t>
            </a:r>
            <a:r>
              <a:rPr lang="zh-TW" altLang="en-US" sz="1800" dirty="0">
                <a:latin typeface="微軟正黑體" panose="020B0604030504040204" pitchFamily="34" charset="-120"/>
                <a:ea typeface="微軟正黑體" panose="020B0604030504040204" pitchFamily="34" charset="-120"/>
                <a:sym typeface="Wingdings" panose="05000000000000000000" pitchFamily="2" charset="2"/>
              </a:rPr>
              <a:t>歲</a:t>
            </a:r>
            <a:r>
              <a:rPr lang="zh-TW" altLang="en-US" sz="1800" dirty="0" smtClean="0">
                <a:latin typeface="微軟正黑體" panose="020B0604030504040204" pitchFamily="34" charset="-120"/>
                <a:ea typeface="微軟正黑體" panose="020B0604030504040204" pitchFamily="34" charset="-120"/>
                <a:sym typeface="Wingdings" panose="05000000000000000000" pitchFamily="2" charset="2"/>
              </a:rPr>
              <a:t>以上</a:t>
            </a:r>
            <a:endParaRPr lang="en-US" altLang="zh-TW" sz="1800" dirty="0" smtClean="0">
              <a:latin typeface="微軟正黑體" panose="020B0604030504040204" pitchFamily="34" charset="-120"/>
              <a:ea typeface="微軟正黑體" panose="020B0604030504040204" pitchFamily="34" charset="-120"/>
              <a:sym typeface="Wingdings" panose="05000000000000000000" pitchFamily="2" charset="2"/>
            </a:endParaRPr>
          </a:p>
          <a:p>
            <a:pPr marL="571500" indent="-457200">
              <a:buFont typeface="Wingdings" panose="05000000000000000000" pitchFamily="2" charset="2"/>
              <a:buAutoNum type="circleNumWdWhitePlain"/>
            </a:pPr>
            <a:r>
              <a:rPr lang="zh-TW" altLang="en-US" sz="1800" dirty="0">
                <a:latin typeface="微軟正黑體" panose="020B0604030504040204" pitchFamily="34" charset="-120"/>
                <a:ea typeface="微軟正黑體" panose="020B0604030504040204" pitchFamily="34" charset="-120"/>
                <a:sym typeface="Wingdings" panose="05000000000000000000" pitchFamily="2" charset="2"/>
              </a:rPr>
              <a:t>無老年痴呆</a:t>
            </a:r>
            <a:r>
              <a:rPr lang="zh-TW" altLang="en-US" sz="1800" dirty="0" smtClean="0">
                <a:latin typeface="微軟正黑體" panose="020B0604030504040204" pitchFamily="34" charset="-120"/>
                <a:ea typeface="微軟正黑體" panose="020B0604030504040204" pitchFamily="34" charset="-120"/>
                <a:sym typeface="Wingdings" panose="05000000000000000000" pitchFamily="2" charset="2"/>
              </a:rPr>
              <a:t>症或帕金森氏症</a:t>
            </a:r>
            <a:endParaRPr lang="en-US" altLang="zh-TW" sz="1800" dirty="0" smtClean="0">
              <a:latin typeface="微軟正黑體" panose="020B0604030504040204" pitchFamily="34" charset="-120"/>
              <a:ea typeface="微軟正黑體" panose="020B0604030504040204" pitchFamily="34" charset="-120"/>
              <a:sym typeface="Wingdings" panose="05000000000000000000" pitchFamily="2" charset="2"/>
            </a:endParaRPr>
          </a:p>
        </p:txBody>
      </p:sp>
      <p:pic>
        <p:nvPicPr>
          <p:cNvPr id="1026" name="Picture 2" descr="http://pic.pimg.tw/bona4603/1358002118-760750586.jpg"/>
          <p:cNvPicPr>
            <a:picLocks noChangeAspect="1" noChangeArrowheads="1"/>
          </p:cNvPicPr>
          <p:nvPr/>
        </p:nvPicPr>
        <p:blipFill rotWithShape="1">
          <a:blip r:embed="rId2">
            <a:extLst>
              <a:ext uri="{28A0092B-C50C-407E-A947-70E740481C1C}">
                <a14:useLocalDpi xmlns:a14="http://schemas.microsoft.com/office/drawing/2010/main" val="0"/>
              </a:ext>
            </a:extLst>
          </a:blip>
          <a:srcRect b="22555"/>
          <a:stretch/>
        </p:blipFill>
        <p:spPr bwMode="auto">
          <a:xfrm>
            <a:off x="6190406" y="5537529"/>
            <a:ext cx="2270026" cy="13204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79092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latin typeface="微軟正黑體" panose="020B0604030504040204" pitchFamily="34" charset="-120"/>
                <a:ea typeface="微軟正黑體" panose="020B0604030504040204" pitchFamily="34" charset="-120"/>
              </a:rPr>
              <a:t>Methods</a:t>
            </a:r>
            <a:endParaRPr lang="zh-TW" altLang="en-US" dirty="0">
              <a:latin typeface="微軟正黑體" panose="020B0604030504040204" pitchFamily="34" charset="-120"/>
              <a:ea typeface="微軟正黑體" panose="020B0604030504040204" pitchFamily="34" charset="-120"/>
            </a:endParaRPr>
          </a:p>
        </p:txBody>
      </p:sp>
      <p:sp>
        <p:nvSpPr>
          <p:cNvPr id="3" name="內容版面配置區 2"/>
          <p:cNvSpPr>
            <a:spLocks noGrp="1"/>
          </p:cNvSpPr>
          <p:nvPr>
            <p:ph idx="1"/>
          </p:nvPr>
        </p:nvSpPr>
        <p:spPr>
          <a:xfrm>
            <a:off x="457200" y="1600200"/>
            <a:ext cx="7615262" cy="1252736"/>
          </a:xfrm>
          <a:ln w="38100"/>
        </p:spPr>
        <p:style>
          <a:lnRef idx="1">
            <a:schemeClr val="accent5"/>
          </a:lnRef>
          <a:fillRef idx="2">
            <a:schemeClr val="accent5"/>
          </a:fillRef>
          <a:effectRef idx="1">
            <a:schemeClr val="accent5"/>
          </a:effectRef>
          <a:fontRef idx="minor">
            <a:schemeClr val="dk1"/>
          </a:fontRef>
        </p:style>
        <p:txBody>
          <a:bodyPr>
            <a:normAutofit/>
          </a:bodyPr>
          <a:lstStyle/>
          <a:p>
            <a:r>
              <a:rPr lang="zh-TW" altLang="en-US" sz="1800" dirty="0" smtClean="0">
                <a:latin typeface="微軟正黑體" panose="020B0604030504040204" pitchFamily="34" charset="-120"/>
                <a:ea typeface="微軟正黑體" panose="020B0604030504040204" pitchFamily="34" charset="-120"/>
                <a:sym typeface="Wingdings" panose="05000000000000000000" pitchFamily="2" charset="2"/>
              </a:rPr>
              <a:t>過程</a:t>
            </a:r>
            <a:r>
              <a:rPr lang="zh-TW" altLang="en-US" sz="1800" dirty="0">
                <a:latin typeface="微軟正黑體" panose="020B0604030504040204" pitchFamily="34" charset="-120"/>
                <a:ea typeface="微軟正黑體" panose="020B0604030504040204" pitchFamily="34" charset="-120"/>
                <a:sym typeface="Wingdings" panose="05000000000000000000" pitchFamily="2" charset="2"/>
              </a:rPr>
              <a:t>：受測者先</a:t>
            </a:r>
            <a:r>
              <a:rPr lang="zh-TW" altLang="en-US" sz="1800" dirty="0" smtClean="0">
                <a:latin typeface="微軟正黑體" panose="020B0604030504040204" pitchFamily="34" charset="-120"/>
                <a:ea typeface="微軟正黑體" panose="020B0604030504040204" pitchFamily="34" charset="-120"/>
                <a:sym typeface="Wingdings" panose="05000000000000000000" pitchFamily="2" charset="2"/>
              </a:rPr>
              <a:t>完成</a:t>
            </a:r>
            <a:r>
              <a:rPr lang="en-US" altLang="zh-TW" sz="1800" dirty="0" smtClean="0">
                <a:latin typeface="微軟正黑體" panose="020B0604030504040204" pitchFamily="34" charset="-120"/>
                <a:ea typeface="微軟正黑體" panose="020B0604030504040204" pitchFamily="34" charset="-120"/>
                <a:sym typeface="Wingdings" panose="05000000000000000000" pitchFamily="2" charset="2"/>
              </a:rPr>
              <a:t>20</a:t>
            </a:r>
            <a:r>
              <a:rPr lang="zh-TW" altLang="en-US" sz="1800" dirty="0" smtClean="0">
                <a:latin typeface="微軟正黑體" panose="020B0604030504040204" pitchFamily="34" charset="-120"/>
                <a:ea typeface="微軟正黑體" panose="020B0604030504040204" pitchFamily="34" charset="-120"/>
                <a:sym typeface="Wingdings" panose="05000000000000000000" pitchFamily="2" charset="2"/>
              </a:rPr>
              <a:t>分鐘自我評估調查</a:t>
            </a:r>
            <a:endParaRPr lang="en-US" altLang="zh-TW" sz="1800" dirty="0" smtClean="0">
              <a:latin typeface="微軟正黑體" panose="020B0604030504040204" pitchFamily="34" charset="-120"/>
              <a:ea typeface="微軟正黑體" panose="020B0604030504040204" pitchFamily="34" charset="-120"/>
              <a:sym typeface="Wingdings" panose="05000000000000000000" pitchFamily="2" charset="2"/>
            </a:endParaRPr>
          </a:p>
          <a:p>
            <a:pPr marL="114300" indent="0">
              <a:buNone/>
            </a:pPr>
            <a:r>
              <a:rPr lang="en-US" altLang="zh-TW" sz="1800" dirty="0" smtClean="0">
                <a:latin typeface="微軟正黑體" panose="020B0604030504040204" pitchFamily="34" charset="-120"/>
                <a:ea typeface="微軟正黑體" panose="020B0604030504040204" pitchFamily="34" charset="-120"/>
                <a:sym typeface="Wingdings" panose="05000000000000000000" pitchFamily="2" charset="2"/>
              </a:rPr>
              <a:t></a:t>
            </a:r>
            <a:r>
              <a:rPr lang="zh-TW" altLang="en-US" sz="1800" dirty="0" smtClean="0">
                <a:latin typeface="微軟正黑體" panose="020B0604030504040204" pitchFamily="34" charset="-120"/>
                <a:ea typeface="微軟正黑體" panose="020B0604030504040204" pitchFamily="34" charset="-120"/>
                <a:sym typeface="Wingdings" panose="05000000000000000000" pitchFamily="2" charset="2"/>
              </a:rPr>
              <a:t>收集駕駛尋路能力、使用策略、駕駛績效、人口統計、健康問題資料</a:t>
            </a:r>
            <a:endParaRPr lang="en-US" altLang="zh-TW" sz="1800" dirty="0" smtClean="0">
              <a:latin typeface="微軟正黑體" panose="020B0604030504040204" pitchFamily="34" charset="-120"/>
              <a:ea typeface="微軟正黑體" panose="020B0604030504040204" pitchFamily="34" charset="-120"/>
              <a:sym typeface="Wingdings" panose="05000000000000000000" pitchFamily="2" charset="2"/>
            </a:endParaRPr>
          </a:p>
        </p:txBody>
      </p:sp>
      <p:sp>
        <p:nvSpPr>
          <p:cNvPr id="4" name="內容版面配置區 2"/>
          <p:cNvSpPr txBox="1">
            <a:spLocks/>
          </p:cNvSpPr>
          <p:nvPr/>
        </p:nvSpPr>
        <p:spPr>
          <a:xfrm>
            <a:off x="500336" y="3212976"/>
            <a:ext cx="7620000" cy="787528"/>
          </a:xfrm>
          <a:prstGeom prst="rect">
            <a:avLst/>
          </a:prstGeom>
          <a:ln w="38100"/>
        </p:spPr>
        <p:style>
          <a:lnRef idx="1">
            <a:schemeClr val="accent4"/>
          </a:lnRef>
          <a:fillRef idx="2">
            <a:schemeClr val="accent4"/>
          </a:fillRef>
          <a:effectRef idx="1">
            <a:schemeClr val="accent4"/>
          </a:effectRef>
          <a:fontRef idx="minor">
            <a:schemeClr val="dk1"/>
          </a:fontRef>
        </p:style>
        <p:txBody>
          <a:bodyPr vert="horz" lIns="91440" tIns="45720" rIns="91440" bIns="45720" rtlCol="0">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dk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dk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dk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dk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dk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dk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dk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dk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dk1"/>
                </a:solidFill>
                <a:latin typeface="+mn-lt"/>
                <a:ea typeface="+mn-ea"/>
                <a:cs typeface="+mn-cs"/>
              </a:defRPr>
            </a:lvl9pPr>
          </a:lstStyle>
          <a:p>
            <a:r>
              <a:rPr lang="zh-TW" altLang="en-US" sz="1800" dirty="0" smtClean="0">
                <a:latin typeface="微軟正黑體" panose="020B0604030504040204" pitchFamily="34" charset="-120"/>
                <a:ea typeface="微軟正黑體" panose="020B0604030504040204" pitchFamily="34" charset="-120"/>
                <a:sym typeface="Wingdings" panose="05000000000000000000" pitchFamily="2" charset="2"/>
              </a:rPr>
              <a:t>人口統計部分：</a:t>
            </a:r>
            <a:endParaRPr lang="en-US" altLang="zh-TW" sz="1800" dirty="0" smtClean="0">
              <a:latin typeface="微軟正黑體" panose="020B0604030504040204" pitchFamily="34" charset="-120"/>
              <a:ea typeface="微軟正黑體" panose="020B0604030504040204" pitchFamily="34" charset="-120"/>
              <a:sym typeface="Wingdings" panose="05000000000000000000" pitchFamily="2" charset="2"/>
            </a:endParaRPr>
          </a:p>
          <a:p>
            <a:r>
              <a:rPr lang="zh-TW" altLang="en-US" sz="1800" dirty="0" smtClean="0">
                <a:latin typeface="微軟正黑體" panose="020B0604030504040204" pitchFamily="34" charset="-120"/>
                <a:ea typeface="微軟正黑體" panose="020B0604030504040204" pitchFamily="34" charset="-120"/>
                <a:sym typeface="Wingdings" panose="05000000000000000000" pitchFamily="2" charset="2"/>
              </a:rPr>
              <a:t>年齡、性別、駕照年限</a:t>
            </a:r>
            <a:endParaRPr lang="en-US" altLang="zh-TW" sz="1800" dirty="0" smtClean="0">
              <a:latin typeface="微軟正黑體" panose="020B0604030504040204" pitchFamily="34" charset="-120"/>
              <a:ea typeface="微軟正黑體" panose="020B0604030504040204" pitchFamily="34" charset="-120"/>
              <a:sym typeface="Wingdings" panose="05000000000000000000" pitchFamily="2" charset="2"/>
            </a:endParaRPr>
          </a:p>
        </p:txBody>
      </p:sp>
      <p:sp>
        <p:nvSpPr>
          <p:cNvPr id="6" name="內容版面配置區 2"/>
          <p:cNvSpPr txBox="1">
            <a:spLocks/>
          </p:cNvSpPr>
          <p:nvPr/>
        </p:nvSpPr>
        <p:spPr>
          <a:xfrm>
            <a:off x="500336" y="4509120"/>
            <a:ext cx="7572126" cy="1800200"/>
          </a:xfrm>
          <a:prstGeom prst="rect">
            <a:avLst/>
          </a:prstGeom>
          <a:ln w="38100"/>
        </p:spPr>
        <p:style>
          <a:lnRef idx="1">
            <a:schemeClr val="accent4"/>
          </a:lnRef>
          <a:fillRef idx="2">
            <a:schemeClr val="accent4"/>
          </a:fillRef>
          <a:effectRef idx="1">
            <a:schemeClr val="accent4"/>
          </a:effectRef>
          <a:fontRef idx="minor">
            <a:schemeClr val="dk1"/>
          </a:fontRef>
        </p:style>
        <p:txBody>
          <a:bodyPr vert="horz" lIns="91440" tIns="45720" rIns="91440" bIns="45720" rtlCol="0">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dk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dk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dk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dk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dk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dk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dk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dk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dk1"/>
                </a:solidFill>
                <a:latin typeface="+mn-lt"/>
                <a:ea typeface="+mn-ea"/>
                <a:cs typeface="+mn-cs"/>
              </a:defRPr>
            </a:lvl9pPr>
          </a:lstStyle>
          <a:p>
            <a:r>
              <a:rPr lang="zh-TW" altLang="en-US" sz="1800" dirty="0">
                <a:latin typeface="微軟正黑體" panose="020B0604030504040204" pitchFamily="34" charset="-120"/>
                <a:ea typeface="微軟正黑體" panose="020B0604030504040204" pitchFamily="34" charset="-120"/>
                <a:sym typeface="Wingdings" panose="05000000000000000000" pitchFamily="2" charset="2"/>
              </a:rPr>
              <a:t>健康問題</a:t>
            </a:r>
            <a:r>
              <a:rPr lang="zh-TW" altLang="en-US" sz="1800" dirty="0" smtClean="0">
                <a:latin typeface="微軟正黑體" panose="020B0604030504040204" pitchFamily="34" charset="-120"/>
                <a:ea typeface="微軟正黑體" panose="020B0604030504040204" pitchFamily="34" charset="-120"/>
                <a:sym typeface="Wingdings" panose="05000000000000000000" pitchFamily="2" charset="2"/>
              </a:rPr>
              <a:t>部分：</a:t>
            </a:r>
            <a:endParaRPr lang="en-US" altLang="zh-TW" sz="1800" dirty="0" smtClean="0">
              <a:latin typeface="微軟正黑體" panose="020B0604030504040204" pitchFamily="34" charset="-120"/>
              <a:ea typeface="微軟正黑體" panose="020B0604030504040204" pitchFamily="34" charset="-120"/>
              <a:sym typeface="Wingdings" panose="05000000000000000000" pitchFamily="2" charset="2"/>
            </a:endParaRPr>
          </a:p>
          <a:p>
            <a:r>
              <a:rPr lang="zh-TW" altLang="en-US" sz="1800" dirty="0" smtClean="0">
                <a:latin typeface="微軟正黑體" panose="020B0604030504040204" pitchFamily="34" charset="-120"/>
                <a:ea typeface="微軟正黑體" panose="020B0604030504040204" pitchFamily="34" charset="-120"/>
                <a:sym typeface="Wingdings" panose="05000000000000000000" pitchFamily="2" charset="2"/>
              </a:rPr>
              <a:t>以五分量的</a:t>
            </a:r>
            <a:r>
              <a:rPr lang="en-US" altLang="zh-TW" sz="1800" dirty="0" smtClean="0">
                <a:latin typeface="微軟正黑體" panose="020B0604030504040204" pitchFamily="34" charset="-120"/>
                <a:ea typeface="微軟正黑體" panose="020B0604030504040204" pitchFamily="34" charset="-120"/>
                <a:sym typeface="Wingdings" panose="05000000000000000000" pitchFamily="2" charset="2"/>
              </a:rPr>
              <a:t>Likert-type </a:t>
            </a:r>
            <a:r>
              <a:rPr lang="zh-TW" altLang="en-US" sz="1800" dirty="0" smtClean="0">
                <a:latin typeface="微軟正黑體" panose="020B0604030504040204" pitchFamily="34" charset="-120"/>
                <a:ea typeface="微軟正黑體" panose="020B0604030504040204" pitchFamily="34" charset="-120"/>
                <a:sym typeface="Wingdings" panose="05000000000000000000" pitchFamily="2" charset="2"/>
              </a:rPr>
              <a:t> </a:t>
            </a:r>
            <a:r>
              <a:rPr lang="en-US" altLang="zh-TW" sz="1800" dirty="0" smtClean="0">
                <a:latin typeface="微軟正黑體" panose="020B0604030504040204" pitchFamily="34" charset="-120"/>
                <a:ea typeface="微軟正黑體" panose="020B0604030504040204" pitchFamily="34" charset="-120"/>
                <a:sym typeface="Wingdings" panose="05000000000000000000" pitchFamily="2" charset="2"/>
              </a:rPr>
              <a:t>scale</a:t>
            </a:r>
            <a:r>
              <a:rPr lang="zh-TW" altLang="en-US" sz="1800" dirty="0" smtClean="0">
                <a:latin typeface="微軟正黑體" panose="020B0604030504040204" pitchFamily="34" charset="-120"/>
                <a:ea typeface="微軟正黑體" panose="020B0604030504040204" pitchFamily="34" charset="-120"/>
                <a:sym typeface="Wingdings" panose="05000000000000000000" pitchFamily="2" charset="2"/>
              </a:rPr>
              <a:t>評分</a:t>
            </a:r>
            <a:endParaRPr lang="en-US" altLang="zh-TW" sz="1800" dirty="0" smtClean="0">
              <a:latin typeface="微軟正黑體" panose="020B0604030504040204" pitchFamily="34" charset="-120"/>
              <a:ea typeface="微軟正黑體" panose="020B0604030504040204" pitchFamily="34" charset="-120"/>
              <a:sym typeface="Wingdings" panose="05000000000000000000" pitchFamily="2" charset="2"/>
            </a:endParaRPr>
          </a:p>
          <a:p>
            <a:endParaRPr lang="en-US" altLang="zh-TW" dirty="0" smtClean="0">
              <a:latin typeface="微軟正黑體" panose="020B0604030504040204" pitchFamily="34" charset="-120"/>
              <a:ea typeface="微軟正黑體" panose="020B0604030504040204" pitchFamily="34" charset="-120"/>
              <a:sym typeface="Wingdings" panose="05000000000000000000" pitchFamily="2" charset="2"/>
            </a:endParaRPr>
          </a:p>
        </p:txBody>
      </p:sp>
      <p:grpSp>
        <p:nvGrpSpPr>
          <p:cNvPr id="7" name="群組 6"/>
          <p:cNvGrpSpPr/>
          <p:nvPr/>
        </p:nvGrpSpPr>
        <p:grpSpPr>
          <a:xfrm>
            <a:off x="938684" y="5409220"/>
            <a:ext cx="5788619" cy="828092"/>
            <a:chOff x="827584" y="5769260"/>
            <a:chExt cx="5788619" cy="828092"/>
          </a:xfrm>
        </p:grpSpPr>
        <p:sp>
          <p:nvSpPr>
            <p:cNvPr id="5" name="橢圓 4"/>
            <p:cNvSpPr/>
            <p:nvPr/>
          </p:nvSpPr>
          <p:spPr>
            <a:xfrm>
              <a:off x="827584" y="5769260"/>
              <a:ext cx="1008112" cy="828092"/>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altLang="zh-TW" sz="1600" dirty="0" smtClean="0">
                  <a:latin typeface="微軟正黑體" panose="020B0604030504040204" pitchFamily="34" charset="-120"/>
                  <a:ea typeface="微軟正黑體" panose="020B0604030504040204" pitchFamily="34" charset="-120"/>
                </a:rPr>
                <a:t>Very</a:t>
              </a:r>
            </a:p>
            <a:p>
              <a:pPr algn="ctr"/>
              <a:r>
                <a:rPr lang="en-US" altLang="zh-TW" sz="1600" dirty="0" smtClean="0">
                  <a:latin typeface="微軟正黑體" panose="020B0604030504040204" pitchFamily="34" charset="-120"/>
                  <a:ea typeface="微軟正黑體" panose="020B0604030504040204" pitchFamily="34" charset="-120"/>
                </a:rPr>
                <a:t>good</a:t>
              </a:r>
              <a:endParaRPr lang="zh-TW" altLang="en-US" sz="1600" dirty="0">
                <a:latin typeface="微軟正黑體" panose="020B0604030504040204" pitchFamily="34" charset="-120"/>
                <a:ea typeface="微軟正黑體" panose="020B0604030504040204" pitchFamily="34" charset="-120"/>
              </a:endParaRPr>
            </a:p>
          </p:txBody>
        </p:sp>
        <p:sp>
          <p:nvSpPr>
            <p:cNvPr id="8" name="橢圓 7"/>
            <p:cNvSpPr/>
            <p:nvPr/>
          </p:nvSpPr>
          <p:spPr>
            <a:xfrm>
              <a:off x="1988096" y="5769260"/>
              <a:ext cx="1008112" cy="828092"/>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altLang="zh-TW" sz="1600" dirty="0" smtClean="0">
                  <a:latin typeface="微軟正黑體" panose="020B0604030504040204" pitchFamily="34" charset="-120"/>
                  <a:ea typeface="微軟正黑體" panose="020B0604030504040204" pitchFamily="34" charset="-120"/>
                </a:rPr>
                <a:t>good</a:t>
              </a:r>
              <a:endParaRPr lang="zh-TW" altLang="en-US" sz="1600" dirty="0">
                <a:latin typeface="微軟正黑體" panose="020B0604030504040204" pitchFamily="34" charset="-120"/>
                <a:ea typeface="微軟正黑體" panose="020B0604030504040204" pitchFamily="34" charset="-120"/>
              </a:endParaRPr>
            </a:p>
          </p:txBody>
        </p:sp>
        <p:sp>
          <p:nvSpPr>
            <p:cNvPr id="9" name="橢圓 8"/>
            <p:cNvSpPr/>
            <p:nvPr/>
          </p:nvSpPr>
          <p:spPr>
            <a:xfrm>
              <a:off x="3233440" y="5769260"/>
              <a:ext cx="1008112" cy="828092"/>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altLang="zh-TW" sz="1600" dirty="0" smtClean="0">
                  <a:latin typeface="微軟正黑體" panose="020B0604030504040204" pitchFamily="34" charset="-120"/>
                  <a:ea typeface="微軟正黑體" panose="020B0604030504040204" pitchFamily="34" charset="-120"/>
                </a:rPr>
                <a:t>fair</a:t>
              </a:r>
              <a:endParaRPr lang="zh-TW" altLang="en-US" sz="1600" dirty="0">
                <a:latin typeface="微軟正黑體" panose="020B0604030504040204" pitchFamily="34" charset="-120"/>
                <a:ea typeface="微軟正黑體" panose="020B0604030504040204" pitchFamily="34" charset="-120"/>
              </a:endParaRPr>
            </a:p>
          </p:txBody>
        </p:sp>
        <p:sp>
          <p:nvSpPr>
            <p:cNvPr id="10" name="橢圓 9"/>
            <p:cNvSpPr/>
            <p:nvPr/>
          </p:nvSpPr>
          <p:spPr>
            <a:xfrm>
              <a:off x="4427984" y="5769260"/>
              <a:ext cx="1008112" cy="828092"/>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altLang="zh-TW" sz="1600" dirty="0" smtClean="0">
                  <a:latin typeface="微軟正黑體" panose="020B0604030504040204" pitchFamily="34" charset="-120"/>
                  <a:ea typeface="微軟正黑體" panose="020B0604030504040204" pitchFamily="34" charset="-120"/>
                </a:rPr>
                <a:t>poor</a:t>
              </a:r>
              <a:endParaRPr lang="zh-TW" altLang="en-US" sz="1600" dirty="0">
                <a:latin typeface="微軟正黑體" panose="020B0604030504040204" pitchFamily="34" charset="-120"/>
                <a:ea typeface="微軟正黑體" panose="020B0604030504040204" pitchFamily="34" charset="-120"/>
              </a:endParaRPr>
            </a:p>
          </p:txBody>
        </p:sp>
        <p:sp>
          <p:nvSpPr>
            <p:cNvPr id="11" name="橢圓 10"/>
            <p:cNvSpPr/>
            <p:nvPr/>
          </p:nvSpPr>
          <p:spPr>
            <a:xfrm>
              <a:off x="5608091" y="5769260"/>
              <a:ext cx="1008112" cy="828092"/>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altLang="zh-TW" sz="1600" dirty="0" smtClean="0">
                  <a:latin typeface="微軟正黑體" panose="020B0604030504040204" pitchFamily="34" charset="-120"/>
                  <a:ea typeface="微軟正黑體" panose="020B0604030504040204" pitchFamily="34" charset="-120"/>
                </a:rPr>
                <a:t>Very</a:t>
              </a:r>
            </a:p>
            <a:p>
              <a:pPr algn="ctr"/>
              <a:r>
                <a:rPr lang="en-US" altLang="zh-TW" sz="1600" dirty="0" smtClean="0">
                  <a:latin typeface="微軟正黑體" panose="020B0604030504040204" pitchFamily="34" charset="-120"/>
                  <a:ea typeface="微軟正黑體" panose="020B0604030504040204" pitchFamily="34" charset="-120"/>
                </a:rPr>
                <a:t>poor</a:t>
              </a:r>
              <a:endParaRPr lang="zh-TW" altLang="en-US" sz="1600" dirty="0">
                <a:latin typeface="微軟正黑體" panose="020B0604030504040204" pitchFamily="34" charset="-120"/>
                <a:ea typeface="微軟正黑體" panose="020B0604030504040204" pitchFamily="34" charset="-120"/>
              </a:endParaRPr>
            </a:p>
          </p:txBody>
        </p:sp>
      </p:grpSp>
    </p:spTree>
    <p:extLst>
      <p:ext uri="{BB962C8B-B14F-4D97-AF65-F5344CB8AC3E}">
        <p14:creationId xmlns:p14="http://schemas.microsoft.com/office/powerpoint/2010/main" val="24932754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latin typeface="微軟正黑體" panose="020B0604030504040204" pitchFamily="34" charset="-120"/>
                <a:ea typeface="微軟正黑體" panose="020B0604030504040204" pitchFamily="34" charset="-120"/>
              </a:rPr>
              <a:t>Methods</a:t>
            </a:r>
            <a:endParaRPr lang="zh-TW" altLang="en-US" dirty="0">
              <a:latin typeface="微軟正黑體" panose="020B0604030504040204" pitchFamily="34" charset="-120"/>
              <a:ea typeface="微軟正黑體" panose="020B0604030504040204" pitchFamily="34" charset="-120"/>
            </a:endParaRPr>
          </a:p>
        </p:txBody>
      </p:sp>
      <p:sp>
        <p:nvSpPr>
          <p:cNvPr id="3" name="內容版面配置區 2"/>
          <p:cNvSpPr>
            <a:spLocks noGrp="1"/>
          </p:cNvSpPr>
          <p:nvPr>
            <p:ph idx="1"/>
          </p:nvPr>
        </p:nvSpPr>
        <p:spPr>
          <a:xfrm>
            <a:off x="395536" y="1988840"/>
            <a:ext cx="7620000" cy="3096344"/>
          </a:xfrm>
          <a:ln w="38100"/>
        </p:spPr>
        <p:style>
          <a:lnRef idx="1">
            <a:schemeClr val="accent3"/>
          </a:lnRef>
          <a:fillRef idx="2">
            <a:schemeClr val="accent3"/>
          </a:fillRef>
          <a:effectRef idx="1">
            <a:schemeClr val="accent3"/>
          </a:effectRef>
          <a:fontRef idx="minor">
            <a:schemeClr val="dk1"/>
          </a:fontRef>
        </p:style>
        <p:txBody>
          <a:bodyPr/>
          <a:lstStyle/>
          <a:p>
            <a:r>
              <a:rPr lang="zh-TW" altLang="en-US" dirty="0" smtClean="0">
                <a:latin typeface="微軟正黑體" panose="020B0604030504040204" pitchFamily="34" charset="-120"/>
                <a:ea typeface="微軟正黑體" panose="020B0604030504040204" pitchFamily="34" charset="-120"/>
                <a:sym typeface="Wingdings" panose="05000000000000000000" pitchFamily="2" charset="2"/>
              </a:rPr>
              <a:t>自我評估認知能力：</a:t>
            </a:r>
            <a:endParaRPr lang="en-US" altLang="zh-TW" dirty="0" smtClean="0">
              <a:latin typeface="微軟正黑體" panose="020B0604030504040204" pitchFamily="34" charset="-120"/>
              <a:ea typeface="微軟正黑體" panose="020B0604030504040204" pitchFamily="34" charset="-120"/>
              <a:sym typeface="Wingdings" panose="05000000000000000000" pitchFamily="2" charset="2"/>
            </a:endParaRPr>
          </a:p>
          <a:p>
            <a:pPr marL="114300" indent="0">
              <a:buNone/>
            </a:pPr>
            <a:r>
              <a:rPr lang="en-US" altLang="zh-TW" dirty="0" smtClean="0">
                <a:latin typeface="微軟正黑體" panose="020B0604030504040204" pitchFamily="34" charset="-120"/>
                <a:ea typeface="微軟正黑體" panose="020B0604030504040204" pitchFamily="34" charset="-120"/>
                <a:sym typeface="Wingdings" panose="05000000000000000000" pitchFamily="2" charset="2"/>
              </a:rPr>
              <a:t></a:t>
            </a:r>
            <a:r>
              <a:rPr lang="zh-TW" altLang="en-US" dirty="0" smtClean="0">
                <a:latin typeface="微軟正黑體" panose="020B0604030504040204" pitchFamily="34" charset="-120"/>
                <a:ea typeface="微軟正黑體" panose="020B0604030504040204" pitchFamily="34" charset="-120"/>
                <a:sym typeface="Wingdings" panose="05000000000000000000" pitchFamily="2" charset="2"/>
              </a:rPr>
              <a:t>使用</a:t>
            </a:r>
            <a:r>
              <a:rPr lang="en-US" altLang="zh-TW" dirty="0" smtClean="0">
                <a:latin typeface="微軟正黑體" panose="020B0604030504040204" pitchFamily="34" charset="-120"/>
                <a:ea typeface="微軟正黑體" panose="020B0604030504040204" pitchFamily="34" charset="-120"/>
                <a:sym typeface="Wingdings" panose="05000000000000000000" pitchFamily="2" charset="2"/>
              </a:rPr>
              <a:t>Everyday Cognitive Ability Scale</a:t>
            </a:r>
            <a:r>
              <a:rPr lang="zh-TW" altLang="en-US" dirty="0" smtClean="0">
                <a:latin typeface="微軟正黑體" panose="020B0604030504040204" pitchFamily="34" charset="-120"/>
                <a:ea typeface="微軟正黑體" panose="020B0604030504040204" pitchFamily="34" charset="-120"/>
                <a:sym typeface="Wingdings" panose="05000000000000000000" pitchFamily="2" charset="2"/>
              </a:rPr>
              <a:t>中記憶、計畫、分</a:t>
            </a:r>
            <a:endParaRPr lang="en-US" altLang="zh-TW" dirty="0" smtClean="0">
              <a:latin typeface="微軟正黑體" panose="020B0604030504040204" pitchFamily="34" charset="-120"/>
              <a:ea typeface="微軟正黑體" panose="020B0604030504040204" pitchFamily="34" charset="-120"/>
              <a:sym typeface="Wingdings" panose="05000000000000000000" pitchFamily="2" charset="2"/>
            </a:endParaRPr>
          </a:p>
          <a:p>
            <a:pPr marL="114300" indent="0">
              <a:buNone/>
            </a:pPr>
            <a:r>
              <a:rPr lang="en-US" altLang="zh-TW" dirty="0">
                <a:latin typeface="微軟正黑體" panose="020B0604030504040204" pitchFamily="34" charset="-120"/>
                <a:ea typeface="微軟正黑體" panose="020B0604030504040204" pitchFamily="34" charset="-120"/>
                <a:sym typeface="Wingdings" panose="05000000000000000000" pitchFamily="2" charset="2"/>
              </a:rPr>
              <a:t> </a:t>
            </a:r>
            <a:r>
              <a:rPr lang="en-US" altLang="zh-TW" dirty="0" smtClean="0">
                <a:latin typeface="微軟正黑體" panose="020B0604030504040204" pitchFamily="34" charset="-120"/>
                <a:ea typeface="微軟正黑體" panose="020B0604030504040204" pitchFamily="34" charset="-120"/>
                <a:sym typeface="Wingdings" panose="05000000000000000000" pitchFamily="2" charset="2"/>
              </a:rPr>
              <a:t>  </a:t>
            </a:r>
            <a:r>
              <a:rPr lang="zh-TW" altLang="en-US" dirty="0" smtClean="0">
                <a:latin typeface="微軟正黑體" panose="020B0604030504040204" pitchFamily="34" charset="-120"/>
                <a:ea typeface="微軟正黑體" panose="020B0604030504040204" pitchFamily="34" charset="-120"/>
                <a:sym typeface="Wingdings" panose="05000000000000000000" pitchFamily="2" charset="2"/>
              </a:rPr>
              <a:t>心</a:t>
            </a:r>
            <a:r>
              <a:rPr lang="zh-TW" altLang="en-US" dirty="0">
                <a:latin typeface="微軟正黑體" panose="020B0604030504040204" pitchFamily="34" charset="-120"/>
                <a:ea typeface="微軟正黑體" panose="020B0604030504040204" pitchFamily="34" charset="-120"/>
                <a:sym typeface="Wingdings" panose="05000000000000000000" pitchFamily="2" charset="2"/>
              </a:rPr>
              <a:t>部分進行</a:t>
            </a:r>
            <a:r>
              <a:rPr lang="zh-TW" altLang="en-US" dirty="0" smtClean="0">
                <a:latin typeface="微軟正黑體" panose="020B0604030504040204" pitchFamily="34" charset="-120"/>
                <a:ea typeface="微軟正黑體" panose="020B0604030504040204" pitchFamily="34" charset="-120"/>
                <a:sym typeface="Wingdings" panose="05000000000000000000" pitchFamily="2" charset="2"/>
              </a:rPr>
              <a:t>評估</a:t>
            </a:r>
            <a:endParaRPr lang="en-US" altLang="zh-TW" dirty="0" smtClean="0">
              <a:latin typeface="微軟正黑體" panose="020B0604030504040204" pitchFamily="34" charset="-120"/>
              <a:ea typeface="微軟正黑體" panose="020B0604030504040204" pitchFamily="34" charset="-120"/>
              <a:sym typeface="Wingdings" panose="05000000000000000000" pitchFamily="2" charset="2"/>
            </a:endParaRPr>
          </a:p>
          <a:p>
            <a:r>
              <a:rPr lang="zh-TW" altLang="en-US" dirty="0">
                <a:latin typeface="微軟正黑體" panose="020B0604030504040204" pitchFamily="34" charset="-120"/>
                <a:ea typeface="微軟正黑體" panose="020B0604030504040204" pitchFamily="34" charset="-120"/>
                <a:sym typeface="Wingdings" panose="05000000000000000000" pitchFamily="2" charset="2"/>
              </a:rPr>
              <a:t>記憶有五項、計畫</a:t>
            </a:r>
            <a:r>
              <a:rPr lang="zh-TW" altLang="en-US" dirty="0" smtClean="0">
                <a:latin typeface="微軟正黑體" panose="020B0604030504040204" pitchFamily="34" charset="-120"/>
                <a:ea typeface="微軟正黑體" panose="020B0604030504040204" pitchFamily="34" charset="-120"/>
                <a:sym typeface="Wingdings" panose="05000000000000000000" pitchFamily="2" charset="2"/>
              </a:rPr>
              <a:t>有三項、分心有二項</a:t>
            </a:r>
            <a:endParaRPr lang="en-US" altLang="zh-TW" dirty="0" smtClean="0">
              <a:latin typeface="微軟正黑體" panose="020B0604030504040204" pitchFamily="34" charset="-120"/>
              <a:ea typeface="微軟正黑體" panose="020B0604030504040204" pitchFamily="34" charset="-120"/>
              <a:sym typeface="Wingdings" panose="05000000000000000000" pitchFamily="2" charset="2"/>
            </a:endParaRPr>
          </a:p>
          <a:p>
            <a:r>
              <a:rPr lang="zh-TW" altLang="en-US" dirty="0" smtClean="0">
                <a:latin typeface="微軟正黑體" panose="020B0604030504040204" pitchFamily="34" charset="-120"/>
                <a:ea typeface="微軟正黑體" panose="020B0604030504040204" pitchFamily="34" charset="-120"/>
                <a:sym typeface="Wingdings" panose="05000000000000000000" pitchFamily="2" charset="2"/>
              </a:rPr>
              <a:t>以五分量的</a:t>
            </a:r>
            <a:r>
              <a:rPr lang="en-US" altLang="zh-TW" dirty="0">
                <a:latin typeface="微軟正黑體" panose="020B0604030504040204" pitchFamily="34" charset="-120"/>
                <a:ea typeface="微軟正黑體" panose="020B0604030504040204" pitchFamily="34" charset="-120"/>
                <a:sym typeface="Wingdings" panose="05000000000000000000" pitchFamily="2" charset="2"/>
              </a:rPr>
              <a:t>Likert-type </a:t>
            </a:r>
            <a:r>
              <a:rPr lang="zh-TW" altLang="en-US" dirty="0">
                <a:latin typeface="微軟正黑體" panose="020B0604030504040204" pitchFamily="34" charset="-120"/>
                <a:ea typeface="微軟正黑體" panose="020B0604030504040204" pitchFamily="34" charset="-120"/>
                <a:sym typeface="Wingdings" panose="05000000000000000000" pitchFamily="2" charset="2"/>
              </a:rPr>
              <a:t> </a:t>
            </a:r>
            <a:r>
              <a:rPr lang="en-US" altLang="zh-TW" dirty="0">
                <a:latin typeface="微軟正黑體" panose="020B0604030504040204" pitchFamily="34" charset="-120"/>
                <a:ea typeface="微軟正黑體" panose="020B0604030504040204" pitchFamily="34" charset="-120"/>
                <a:sym typeface="Wingdings" panose="05000000000000000000" pitchFamily="2" charset="2"/>
              </a:rPr>
              <a:t>scale</a:t>
            </a:r>
            <a:r>
              <a:rPr lang="zh-TW" altLang="en-US" dirty="0">
                <a:latin typeface="微軟正黑體" panose="020B0604030504040204" pitchFamily="34" charset="-120"/>
                <a:ea typeface="微軟正黑體" panose="020B0604030504040204" pitchFamily="34" charset="-120"/>
                <a:sym typeface="Wingdings" panose="05000000000000000000" pitchFamily="2" charset="2"/>
              </a:rPr>
              <a:t>評分</a:t>
            </a:r>
            <a:endParaRPr lang="en-US" altLang="zh-TW" dirty="0">
              <a:latin typeface="微軟正黑體" panose="020B0604030504040204" pitchFamily="34" charset="-120"/>
              <a:ea typeface="微軟正黑體" panose="020B0604030504040204" pitchFamily="34" charset="-120"/>
              <a:sym typeface="Wingdings" panose="05000000000000000000" pitchFamily="2" charset="2"/>
            </a:endParaRPr>
          </a:p>
          <a:p>
            <a:pPr marL="114300" indent="0">
              <a:buNone/>
            </a:pPr>
            <a:endParaRPr lang="en-US" altLang="zh-TW" dirty="0" smtClean="0">
              <a:latin typeface="微軟正黑體" panose="020B0604030504040204" pitchFamily="34" charset="-120"/>
              <a:ea typeface="微軟正黑體" panose="020B0604030504040204" pitchFamily="34" charset="-120"/>
              <a:sym typeface="Wingdings" panose="05000000000000000000" pitchFamily="2" charset="2"/>
            </a:endParaRPr>
          </a:p>
          <a:p>
            <a:endParaRPr lang="en-US" altLang="zh-TW" dirty="0" smtClean="0">
              <a:latin typeface="微軟正黑體" panose="020B0604030504040204" pitchFamily="34" charset="-120"/>
              <a:ea typeface="微軟正黑體" panose="020B0604030504040204" pitchFamily="34" charset="-120"/>
              <a:sym typeface="Wingdings" panose="05000000000000000000" pitchFamily="2" charset="2"/>
            </a:endParaRPr>
          </a:p>
        </p:txBody>
      </p:sp>
      <p:grpSp>
        <p:nvGrpSpPr>
          <p:cNvPr id="12" name="群組 11"/>
          <p:cNvGrpSpPr/>
          <p:nvPr/>
        </p:nvGrpSpPr>
        <p:grpSpPr>
          <a:xfrm>
            <a:off x="852934" y="4147076"/>
            <a:ext cx="5788619" cy="828092"/>
            <a:chOff x="827584" y="5769260"/>
            <a:chExt cx="5788619" cy="828092"/>
          </a:xfrm>
        </p:grpSpPr>
        <p:sp>
          <p:nvSpPr>
            <p:cNvPr id="13" name="橢圓 12"/>
            <p:cNvSpPr/>
            <p:nvPr/>
          </p:nvSpPr>
          <p:spPr>
            <a:xfrm>
              <a:off x="827584" y="5769260"/>
              <a:ext cx="1008112" cy="82809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altLang="zh-TW" sz="1600" dirty="0" smtClean="0">
                  <a:latin typeface="微軟正黑體" panose="020B0604030504040204" pitchFamily="34" charset="-120"/>
                  <a:ea typeface="微軟正黑體" panose="020B0604030504040204" pitchFamily="34" charset="-120"/>
                </a:rPr>
                <a:t>Very</a:t>
              </a:r>
            </a:p>
            <a:p>
              <a:pPr algn="ctr"/>
              <a:r>
                <a:rPr lang="en-US" altLang="zh-TW" sz="1600" dirty="0" smtClean="0">
                  <a:latin typeface="微軟正黑體" panose="020B0604030504040204" pitchFamily="34" charset="-120"/>
                  <a:ea typeface="微軟正黑體" panose="020B0604030504040204" pitchFamily="34" charset="-120"/>
                </a:rPr>
                <a:t>good</a:t>
              </a:r>
              <a:endParaRPr lang="zh-TW" altLang="en-US" sz="1600" dirty="0">
                <a:latin typeface="微軟正黑體" panose="020B0604030504040204" pitchFamily="34" charset="-120"/>
                <a:ea typeface="微軟正黑體" panose="020B0604030504040204" pitchFamily="34" charset="-120"/>
              </a:endParaRPr>
            </a:p>
          </p:txBody>
        </p:sp>
        <p:sp>
          <p:nvSpPr>
            <p:cNvPr id="14" name="橢圓 13"/>
            <p:cNvSpPr/>
            <p:nvPr/>
          </p:nvSpPr>
          <p:spPr>
            <a:xfrm>
              <a:off x="1988096" y="5769260"/>
              <a:ext cx="1008112" cy="82809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altLang="zh-TW" sz="1600" dirty="0" smtClean="0">
                  <a:latin typeface="微軟正黑體" panose="020B0604030504040204" pitchFamily="34" charset="-120"/>
                  <a:ea typeface="微軟正黑體" panose="020B0604030504040204" pitchFamily="34" charset="-120"/>
                </a:rPr>
                <a:t>good</a:t>
              </a:r>
              <a:endParaRPr lang="zh-TW" altLang="en-US" sz="1600" dirty="0">
                <a:latin typeface="微軟正黑體" panose="020B0604030504040204" pitchFamily="34" charset="-120"/>
                <a:ea typeface="微軟正黑體" panose="020B0604030504040204" pitchFamily="34" charset="-120"/>
              </a:endParaRPr>
            </a:p>
          </p:txBody>
        </p:sp>
        <p:sp>
          <p:nvSpPr>
            <p:cNvPr id="15" name="橢圓 14"/>
            <p:cNvSpPr/>
            <p:nvPr/>
          </p:nvSpPr>
          <p:spPr>
            <a:xfrm>
              <a:off x="3233440" y="5769260"/>
              <a:ext cx="1008112" cy="82809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altLang="zh-TW" sz="1600" dirty="0" smtClean="0">
                  <a:latin typeface="微軟正黑體" panose="020B0604030504040204" pitchFamily="34" charset="-120"/>
                  <a:ea typeface="微軟正黑體" panose="020B0604030504040204" pitchFamily="34" charset="-120"/>
                </a:rPr>
                <a:t>fair</a:t>
              </a:r>
              <a:endParaRPr lang="zh-TW" altLang="en-US" sz="1600" dirty="0">
                <a:latin typeface="微軟正黑體" panose="020B0604030504040204" pitchFamily="34" charset="-120"/>
                <a:ea typeface="微軟正黑體" panose="020B0604030504040204" pitchFamily="34" charset="-120"/>
              </a:endParaRPr>
            </a:p>
          </p:txBody>
        </p:sp>
        <p:sp>
          <p:nvSpPr>
            <p:cNvPr id="16" name="橢圓 15"/>
            <p:cNvSpPr/>
            <p:nvPr/>
          </p:nvSpPr>
          <p:spPr>
            <a:xfrm>
              <a:off x="4427984" y="5769260"/>
              <a:ext cx="1008112" cy="82809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altLang="zh-TW" sz="1600" dirty="0" smtClean="0">
                  <a:latin typeface="微軟正黑體" panose="020B0604030504040204" pitchFamily="34" charset="-120"/>
                  <a:ea typeface="微軟正黑體" panose="020B0604030504040204" pitchFamily="34" charset="-120"/>
                </a:rPr>
                <a:t>poor</a:t>
              </a:r>
              <a:endParaRPr lang="zh-TW" altLang="en-US" sz="1600" dirty="0">
                <a:latin typeface="微軟正黑體" panose="020B0604030504040204" pitchFamily="34" charset="-120"/>
                <a:ea typeface="微軟正黑體" panose="020B0604030504040204" pitchFamily="34" charset="-120"/>
              </a:endParaRPr>
            </a:p>
          </p:txBody>
        </p:sp>
        <p:sp>
          <p:nvSpPr>
            <p:cNvPr id="17" name="橢圓 16"/>
            <p:cNvSpPr/>
            <p:nvPr/>
          </p:nvSpPr>
          <p:spPr>
            <a:xfrm>
              <a:off x="5608091" y="5769260"/>
              <a:ext cx="1008112" cy="82809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altLang="zh-TW" sz="1600" dirty="0" smtClean="0">
                  <a:latin typeface="微軟正黑體" panose="020B0604030504040204" pitchFamily="34" charset="-120"/>
                  <a:ea typeface="微軟正黑體" panose="020B0604030504040204" pitchFamily="34" charset="-120"/>
                </a:rPr>
                <a:t>Very</a:t>
              </a:r>
            </a:p>
            <a:p>
              <a:pPr algn="ctr"/>
              <a:r>
                <a:rPr lang="en-US" altLang="zh-TW" sz="1600" dirty="0" smtClean="0">
                  <a:latin typeface="微軟正黑體" panose="020B0604030504040204" pitchFamily="34" charset="-120"/>
                  <a:ea typeface="微軟正黑體" panose="020B0604030504040204" pitchFamily="34" charset="-120"/>
                </a:rPr>
                <a:t>poor</a:t>
              </a:r>
              <a:endParaRPr lang="zh-TW" altLang="en-US" sz="1600" dirty="0">
                <a:latin typeface="微軟正黑體" panose="020B0604030504040204" pitchFamily="34" charset="-120"/>
                <a:ea typeface="微軟正黑體" panose="020B0604030504040204" pitchFamily="34" charset="-120"/>
              </a:endParaRPr>
            </a:p>
          </p:txBody>
        </p:sp>
      </p:grpSp>
    </p:spTree>
    <p:extLst>
      <p:ext uri="{BB962C8B-B14F-4D97-AF65-F5344CB8AC3E}">
        <p14:creationId xmlns:p14="http://schemas.microsoft.com/office/powerpoint/2010/main" val="4809684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latin typeface="微軟正黑體" panose="020B0604030504040204" pitchFamily="34" charset="-120"/>
                <a:ea typeface="微軟正黑體" panose="020B0604030504040204" pitchFamily="34" charset="-120"/>
              </a:rPr>
              <a:t>Methods</a:t>
            </a:r>
            <a:endParaRPr lang="zh-TW" altLang="en-US" dirty="0">
              <a:latin typeface="微軟正黑體" panose="020B0604030504040204" pitchFamily="34" charset="-120"/>
              <a:ea typeface="微軟正黑體" panose="020B0604030504040204" pitchFamily="34" charset="-120"/>
            </a:endParaRPr>
          </a:p>
        </p:txBody>
      </p:sp>
      <p:sp>
        <p:nvSpPr>
          <p:cNvPr id="3" name="內容版面配置區 2"/>
          <p:cNvSpPr>
            <a:spLocks noGrp="1"/>
          </p:cNvSpPr>
          <p:nvPr>
            <p:ph idx="1"/>
          </p:nvPr>
        </p:nvSpPr>
        <p:spPr>
          <a:xfrm>
            <a:off x="401959" y="1412776"/>
            <a:ext cx="7842447" cy="1692188"/>
          </a:xfrm>
          <a:ln w="38100"/>
        </p:spPr>
        <p:style>
          <a:lnRef idx="1">
            <a:schemeClr val="accent4"/>
          </a:lnRef>
          <a:fillRef idx="2">
            <a:schemeClr val="accent4"/>
          </a:fillRef>
          <a:effectRef idx="1">
            <a:schemeClr val="accent4"/>
          </a:effectRef>
          <a:fontRef idx="minor">
            <a:schemeClr val="dk1"/>
          </a:fontRef>
        </p:style>
        <p:txBody>
          <a:bodyPr/>
          <a:lstStyle/>
          <a:p>
            <a:r>
              <a:rPr lang="zh-TW" altLang="en-US" dirty="0" smtClean="0">
                <a:latin typeface="微軟正黑體" panose="020B0604030504040204" pitchFamily="34" charset="-120"/>
                <a:ea typeface="微軟正黑體" panose="020B0604030504040204" pitchFamily="34" charset="-120"/>
                <a:sym typeface="Wingdings" panose="05000000000000000000" pitchFamily="2" charset="2"/>
              </a:rPr>
              <a:t>自我評估尋路能力：</a:t>
            </a:r>
            <a:endParaRPr lang="en-US" altLang="zh-TW" dirty="0" smtClean="0">
              <a:latin typeface="微軟正黑體" panose="020B0604030504040204" pitchFamily="34" charset="-120"/>
              <a:ea typeface="微軟正黑體" panose="020B0604030504040204" pitchFamily="34" charset="-120"/>
              <a:sym typeface="Wingdings" panose="05000000000000000000" pitchFamily="2" charset="2"/>
            </a:endParaRPr>
          </a:p>
          <a:p>
            <a:pPr marL="114300" indent="0">
              <a:buNone/>
            </a:pPr>
            <a:r>
              <a:rPr lang="en-US" altLang="zh-TW" dirty="0" smtClean="0">
                <a:latin typeface="微軟正黑體" panose="020B0604030504040204" pitchFamily="34" charset="-120"/>
                <a:ea typeface="微軟正黑體" panose="020B0604030504040204" pitchFamily="34" charset="-120"/>
                <a:sym typeface="Wingdings" panose="05000000000000000000" pitchFamily="2" charset="2"/>
              </a:rPr>
              <a:t></a:t>
            </a:r>
            <a:r>
              <a:rPr lang="zh-TW" altLang="en-US" dirty="0" smtClean="0">
                <a:latin typeface="微軟正黑體" panose="020B0604030504040204" pitchFamily="34" charset="-120"/>
                <a:ea typeface="微軟正黑體" panose="020B0604030504040204" pitchFamily="34" charset="-120"/>
                <a:sym typeface="Wingdings" panose="05000000000000000000" pitchFamily="2" charset="2"/>
              </a:rPr>
              <a:t>從不熟悉路段找尋自己所在的位置</a:t>
            </a:r>
            <a:endParaRPr lang="en-US" altLang="zh-TW" dirty="0" smtClean="0">
              <a:latin typeface="微軟正黑體" panose="020B0604030504040204" pitchFamily="34" charset="-120"/>
              <a:ea typeface="微軟正黑體" panose="020B0604030504040204" pitchFamily="34" charset="-120"/>
              <a:sym typeface="Wingdings" panose="05000000000000000000" pitchFamily="2" charset="2"/>
            </a:endParaRPr>
          </a:p>
          <a:p>
            <a:r>
              <a:rPr lang="zh-TW" altLang="en-US" dirty="0" smtClean="0">
                <a:latin typeface="微軟正黑體" panose="020B0604030504040204" pitchFamily="34" charset="-120"/>
                <a:ea typeface="微軟正黑體" panose="020B0604030504040204" pitchFamily="34" charset="-120"/>
                <a:sym typeface="Wingdings" panose="05000000000000000000" pitchFamily="2" charset="2"/>
              </a:rPr>
              <a:t>以                                                       評分</a:t>
            </a:r>
            <a:endParaRPr lang="en-US" altLang="zh-TW" dirty="0">
              <a:latin typeface="微軟正黑體" panose="020B0604030504040204" pitchFamily="34" charset="-120"/>
              <a:ea typeface="微軟正黑體" panose="020B0604030504040204" pitchFamily="34" charset="-120"/>
              <a:sym typeface="Wingdings" panose="05000000000000000000" pitchFamily="2" charset="2"/>
            </a:endParaRPr>
          </a:p>
          <a:p>
            <a:pPr marL="114300" indent="0">
              <a:buNone/>
            </a:pPr>
            <a:endParaRPr lang="en-US" altLang="zh-TW" dirty="0" smtClean="0">
              <a:latin typeface="微軟正黑體" panose="020B0604030504040204" pitchFamily="34" charset="-120"/>
              <a:ea typeface="微軟正黑體" panose="020B0604030504040204" pitchFamily="34" charset="-120"/>
              <a:sym typeface="Wingdings" panose="05000000000000000000" pitchFamily="2" charset="2"/>
            </a:endParaRPr>
          </a:p>
          <a:p>
            <a:endParaRPr lang="en-US" altLang="zh-TW" dirty="0" smtClean="0">
              <a:latin typeface="微軟正黑體" panose="020B0604030504040204" pitchFamily="34" charset="-120"/>
              <a:ea typeface="微軟正黑體" panose="020B0604030504040204" pitchFamily="34" charset="-120"/>
              <a:sym typeface="Wingdings" panose="05000000000000000000" pitchFamily="2" charset="2"/>
            </a:endParaRPr>
          </a:p>
        </p:txBody>
      </p:sp>
      <p:grpSp>
        <p:nvGrpSpPr>
          <p:cNvPr id="4" name="群組 3"/>
          <p:cNvGrpSpPr/>
          <p:nvPr/>
        </p:nvGrpSpPr>
        <p:grpSpPr>
          <a:xfrm>
            <a:off x="1259632" y="2204864"/>
            <a:ext cx="3456384" cy="828092"/>
            <a:chOff x="1259632" y="2852936"/>
            <a:chExt cx="3456384" cy="828092"/>
          </a:xfrm>
        </p:grpSpPr>
        <p:sp>
          <p:nvSpPr>
            <p:cNvPr id="14" name="橢圓 13"/>
            <p:cNvSpPr/>
            <p:nvPr/>
          </p:nvSpPr>
          <p:spPr>
            <a:xfrm>
              <a:off x="1259632" y="2852936"/>
              <a:ext cx="1008112" cy="828092"/>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altLang="zh-TW" sz="1600" dirty="0" smtClean="0">
                  <a:latin typeface="微軟正黑體" panose="020B0604030504040204" pitchFamily="34" charset="-120"/>
                  <a:ea typeface="微軟正黑體" panose="020B0604030504040204" pitchFamily="34" charset="-120"/>
                </a:rPr>
                <a:t>good</a:t>
              </a:r>
              <a:endParaRPr lang="zh-TW" altLang="en-US" sz="1600" dirty="0">
                <a:latin typeface="微軟正黑體" panose="020B0604030504040204" pitchFamily="34" charset="-120"/>
                <a:ea typeface="微軟正黑體" panose="020B0604030504040204" pitchFamily="34" charset="-120"/>
              </a:endParaRPr>
            </a:p>
          </p:txBody>
        </p:sp>
        <p:sp>
          <p:nvSpPr>
            <p:cNvPr id="15" name="橢圓 14"/>
            <p:cNvSpPr/>
            <p:nvPr/>
          </p:nvSpPr>
          <p:spPr>
            <a:xfrm>
              <a:off x="2483768" y="2852936"/>
              <a:ext cx="1008112" cy="828092"/>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altLang="zh-TW" sz="1600" dirty="0" smtClean="0">
                  <a:latin typeface="微軟正黑體" panose="020B0604030504040204" pitchFamily="34" charset="-120"/>
                  <a:ea typeface="微軟正黑體" panose="020B0604030504040204" pitchFamily="34" charset="-120"/>
                </a:rPr>
                <a:t>fair</a:t>
              </a:r>
              <a:endParaRPr lang="zh-TW" altLang="en-US" sz="1600" dirty="0">
                <a:latin typeface="微軟正黑體" panose="020B0604030504040204" pitchFamily="34" charset="-120"/>
                <a:ea typeface="微軟正黑體" panose="020B0604030504040204" pitchFamily="34" charset="-120"/>
              </a:endParaRPr>
            </a:p>
          </p:txBody>
        </p:sp>
        <p:sp>
          <p:nvSpPr>
            <p:cNvPr id="16" name="橢圓 15"/>
            <p:cNvSpPr/>
            <p:nvPr/>
          </p:nvSpPr>
          <p:spPr>
            <a:xfrm>
              <a:off x="3707904" y="2852936"/>
              <a:ext cx="1008112" cy="828092"/>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altLang="zh-TW" sz="1600" dirty="0" smtClean="0">
                  <a:latin typeface="微軟正黑體" panose="020B0604030504040204" pitchFamily="34" charset="-120"/>
                  <a:ea typeface="微軟正黑體" panose="020B0604030504040204" pitchFamily="34" charset="-120"/>
                </a:rPr>
                <a:t>poor</a:t>
              </a:r>
              <a:endParaRPr lang="zh-TW" altLang="en-US" sz="1600" dirty="0">
                <a:latin typeface="微軟正黑體" panose="020B0604030504040204" pitchFamily="34" charset="-120"/>
                <a:ea typeface="微軟正黑體" panose="020B0604030504040204" pitchFamily="34" charset="-120"/>
              </a:endParaRPr>
            </a:p>
          </p:txBody>
        </p:sp>
      </p:grpSp>
      <p:sp>
        <p:nvSpPr>
          <p:cNvPr id="18" name="內容版面配置區 2"/>
          <p:cNvSpPr txBox="1">
            <a:spLocks/>
          </p:cNvSpPr>
          <p:nvPr/>
        </p:nvSpPr>
        <p:spPr>
          <a:xfrm>
            <a:off x="380800" y="3284984"/>
            <a:ext cx="7863607" cy="3384376"/>
          </a:xfrm>
          <a:prstGeom prst="rect">
            <a:avLst/>
          </a:prstGeom>
          <a:ln w="38100"/>
        </p:spPr>
        <p:style>
          <a:lnRef idx="1">
            <a:schemeClr val="dk1"/>
          </a:lnRef>
          <a:fillRef idx="2">
            <a:schemeClr val="dk1"/>
          </a:fillRef>
          <a:effectRef idx="1">
            <a:schemeClr val="dk1"/>
          </a:effectRef>
          <a:fontRef idx="minor">
            <a:schemeClr val="dk1"/>
          </a:fontRef>
        </p:style>
        <p:txBody>
          <a:bodyPr vert="horz" lIns="91440" tIns="45720" rIns="91440" bIns="45720" numCol="1" rtlCol="0">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dk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dk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dk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dk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dk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dk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dk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dk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dk1"/>
                </a:solidFill>
                <a:latin typeface="+mn-lt"/>
                <a:ea typeface="+mn-ea"/>
                <a:cs typeface="+mn-cs"/>
              </a:defRPr>
            </a:lvl9pPr>
          </a:lstStyle>
          <a:p>
            <a:r>
              <a:rPr lang="zh-TW" altLang="en-US" dirty="0" smtClean="0">
                <a:latin typeface="微軟正黑體" panose="020B0604030504040204" pitchFamily="34" charset="-120"/>
                <a:ea typeface="微軟正黑體" panose="020B0604030504040204" pitchFamily="34" charset="-120"/>
                <a:sym typeface="Wingdings" panose="05000000000000000000" pitchFamily="2" charset="2"/>
              </a:rPr>
              <a:t>避免不熟悉路段：</a:t>
            </a:r>
            <a:endParaRPr lang="en-US" altLang="zh-TW" dirty="0" smtClean="0">
              <a:latin typeface="微軟正黑體" panose="020B0604030504040204" pitchFamily="34" charset="-120"/>
              <a:ea typeface="微軟正黑體" panose="020B0604030504040204" pitchFamily="34" charset="-120"/>
              <a:sym typeface="Wingdings" panose="05000000000000000000" pitchFamily="2" charset="2"/>
            </a:endParaRPr>
          </a:p>
          <a:p>
            <a:r>
              <a:rPr lang="en-US" altLang="zh-TW" dirty="0" smtClean="0">
                <a:latin typeface="微軟正黑體" panose="020B0604030504040204" pitchFamily="34" charset="-120"/>
                <a:ea typeface="微軟正黑體" panose="020B0604030504040204" pitchFamily="34" charset="-120"/>
                <a:sym typeface="Wingdings" panose="05000000000000000000" pitchFamily="2" charset="2"/>
              </a:rPr>
              <a:t>6</a:t>
            </a:r>
            <a:r>
              <a:rPr lang="zh-TW" altLang="en-US" dirty="0" smtClean="0">
                <a:latin typeface="微軟正黑體" panose="020B0604030504040204" pitchFamily="34" charset="-120"/>
                <a:ea typeface="微軟正黑體" panose="020B0604030504040204" pitchFamily="34" charset="-120"/>
                <a:sym typeface="Wingdings" panose="05000000000000000000" pitchFamily="2" charset="2"/>
              </a:rPr>
              <a:t>個尋路策略</a:t>
            </a:r>
            <a:endParaRPr lang="en-US" altLang="zh-TW" dirty="0" smtClean="0">
              <a:latin typeface="微軟正黑體" panose="020B0604030504040204" pitchFamily="34" charset="-120"/>
              <a:ea typeface="微軟正黑體" panose="020B0604030504040204" pitchFamily="34" charset="-120"/>
              <a:sym typeface="Wingdings" panose="05000000000000000000" pitchFamily="2" charset="2"/>
            </a:endParaRPr>
          </a:p>
          <a:p>
            <a:pPr marL="114300" indent="0">
              <a:buNone/>
            </a:pPr>
            <a:r>
              <a:rPr lang="en-US" altLang="zh-TW" dirty="0" smtClean="0">
                <a:latin typeface="微軟正黑體" panose="020B0604030504040204" pitchFamily="34" charset="-120"/>
                <a:ea typeface="微軟正黑體" panose="020B0604030504040204" pitchFamily="34" charset="-120"/>
                <a:sym typeface="Wingdings" panose="05000000000000000000" pitchFamily="2" charset="2"/>
              </a:rPr>
              <a:t>1</a:t>
            </a:r>
            <a:r>
              <a:rPr lang="zh-TW" altLang="en-US" dirty="0" smtClean="0">
                <a:latin typeface="微軟正黑體" panose="020B0604030504040204" pitchFamily="34" charset="-120"/>
                <a:ea typeface="微軟正黑體" panose="020B0604030504040204" pitchFamily="34" charset="-120"/>
                <a:sym typeface="Wingdings" panose="05000000000000000000" pitchFamily="2" charset="2"/>
              </a:rPr>
              <a:t>、使用</a:t>
            </a:r>
            <a:r>
              <a:rPr lang="zh-TW" altLang="en-US" dirty="0">
                <a:latin typeface="微軟正黑體" panose="020B0604030504040204" pitchFamily="34" charset="-120"/>
                <a:ea typeface="微軟正黑體" panose="020B0604030504040204" pitchFamily="34" charset="-120"/>
                <a:sym typeface="Wingdings" panose="05000000000000000000" pitchFamily="2" charset="2"/>
              </a:rPr>
              <a:t>街道</a:t>
            </a:r>
            <a:r>
              <a:rPr lang="zh-TW" altLang="en-US" dirty="0" smtClean="0">
                <a:latin typeface="微軟正黑體" panose="020B0604030504040204" pitchFamily="34" charset="-120"/>
                <a:ea typeface="微軟正黑體" panose="020B0604030504040204" pitchFamily="34" charset="-120"/>
                <a:sym typeface="Wingdings" panose="05000000000000000000" pitchFamily="2" charset="2"/>
              </a:rPr>
              <a:t>指標                   </a:t>
            </a:r>
            <a:r>
              <a:rPr lang="en-US" altLang="zh-TW" dirty="0" smtClean="0">
                <a:latin typeface="微軟正黑體" panose="020B0604030504040204" pitchFamily="34" charset="-120"/>
                <a:ea typeface="微軟正黑體" panose="020B0604030504040204" pitchFamily="34" charset="-120"/>
                <a:sym typeface="Wingdings" panose="05000000000000000000" pitchFamily="2" charset="2"/>
              </a:rPr>
              <a:t>4</a:t>
            </a:r>
            <a:r>
              <a:rPr lang="zh-TW" altLang="en-US" dirty="0" smtClean="0">
                <a:latin typeface="微軟正黑體" panose="020B0604030504040204" pitchFamily="34" charset="-120"/>
                <a:ea typeface="微軟正黑體" panose="020B0604030504040204" pitchFamily="34" charset="-120"/>
                <a:sym typeface="Wingdings" panose="05000000000000000000" pitchFamily="2" charset="2"/>
              </a:rPr>
              <a:t>、乘客幫忙導航</a:t>
            </a:r>
            <a:endParaRPr lang="en-US" altLang="zh-TW" dirty="0" smtClean="0">
              <a:latin typeface="微軟正黑體" panose="020B0604030504040204" pitchFamily="34" charset="-120"/>
              <a:ea typeface="微軟正黑體" panose="020B0604030504040204" pitchFamily="34" charset="-120"/>
              <a:sym typeface="Wingdings" panose="05000000000000000000" pitchFamily="2" charset="2"/>
            </a:endParaRPr>
          </a:p>
          <a:p>
            <a:pPr marL="114300" indent="0">
              <a:buNone/>
            </a:pPr>
            <a:r>
              <a:rPr lang="en-US" altLang="zh-TW" dirty="0" smtClean="0">
                <a:latin typeface="微軟正黑體" panose="020B0604030504040204" pitchFamily="34" charset="-120"/>
                <a:ea typeface="微軟正黑體" panose="020B0604030504040204" pitchFamily="34" charset="-120"/>
                <a:sym typeface="Wingdings" panose="05000000000000000000" pitchFamily="2" charset="2"/>
              </a:rPr>
              <a:t>2</a:t>
            </a:r>
            <a:r>
              <a:rPr lang="zh-TW" altLang="en-US" dirty="0" smtClean="0">
                <a:latin typeface="微軟正黑體" panose="020B0604030504040204" pitchFamily="34" charset="-120"/>
                <a:ea typeface="微軟正黑體" panose="020B0604030504040204" pitchFamily="34" charset="-120"/>
                <a:sym typeface="Wingdings" panose="05000000000000000000" pitchFamily="2" charset="2"/>
              </a:rPr>
              <a:t>、查看地圖並寫下方向       </a:t>
            </a:r>
            <a:r>
              <a:rPr lang="en-US" altLang="zh-TW" dirty="0" smtClean="0">
                <a:latin typeface="微軟正黑體" panose="020B0604030504040204" pitchFamily="34" charset="-120"/>
                <a:ea typeface="微軟正黑體" panose="020B0604030504040204" pitchFamily="34" charset="-120"/>
                <a:sym typeface="Wingdings" panose="05000000000000000000" pitchFamily="2" charset="2"/>
              </a:rPr>
              <a:t>5</a:t>
            </a:r>
            <a:r>
              <a:rPr lang="zh-TW" altLang="en-US" dirty="0" smtClean="0">
                <a:latin typeface="微軟正黑體" panose="020B0604030504040204" pitchFamily="34" charset="-120"/>
                <a:ea typeface="微軟正黑體" panose="020B0604030504040204" pitchFamily="34" charset="-120"/>
                <a:sym typeface="Wingdings" panose="05000000000000000000" pitchFamily="2" charset="2"/>
              </a:rPr>
              <a:t>、</a:t>
            </a:r>
            <a:r>
              <a:rPr lang="zh-TW" altLang="en-US" dirty="0">
                <a:latin typeface="微軟正黑體" panose="020B0604030504040204" pitchFamily="34" charset="-120"/>
                <a:ea typeface="微軟正黑體" panose="020B0604030504040204" pitchFamily="34" charset="-120"/>
                <a:sym typeface="Wingdings" panose="05000000000000000000" pitchFamily="2" charset="2"/>
              </a:rPr>
              <a:t>電子導航系統</a:t>
            </a:r>
            <a:endParaRPr lang="en-US" altLang="zh-TW" dirty="0" smtClean="0">
              <a:latin typeface="微軟正黑體" panose="020B0604030504040204" pitchFamily="34" charset="-120"/>
              <a:ea typeface="微軟正黑體" panose="020B0604030504040204" pitchFamily="34" charset="-120"/>
              <a:sym typeface="Wingdings" panose="05000000000000000000" pitchFamily="2" charset="2"/>
            </a:endParaRPr>
          </a:p>
          <a:p>
            <a:pPr marL="114300" indent="0">
              <a:buNone/>
            </a:pPr>
            <a:r>
              <a:rPr lang="en-US" altLang="zh-TW" dirty="0" smtClean="0">
                <a:latin typeface="微軟正黑體" panose="020B0604030504040204" pitchFamily="34" charset="-120"/>
                <a:ea typeface="微軟正黑體" panose="020B0604030504040204" pitchFamily="34" charset="-120"/>
                <a:sym typeface="Wingdings" panose="05000000000000000000" pitchFamily="2" charset="2"/>
              </a:rPr>
              <a:t>3</a:t>
            </a:r>
            <a:r>
              <a:rPr lang="zh-TW" altLang="en-US" dirty="0" smtClean="0">
                <a:latin typeface="微軟正黑體" panose="020B0604030504040204" pitchFamily="34" charset="-120"/>
                <a:ea typeface="微軟正黑體" panose="020B0604030504040204" pitchFamily="34" charset="-120"/>
                <a:sym typeface="Wingdings" panose="05000000000000000000" pitchFamily="2" charset="2"/>
              </a:rPr>
              <a:t>、靠記憶                               </a:t>
            </a:r>
            <a:r>
              <a:rPr lang="en-US" altLang="zh-TW" dirty="0" smtClean="0">
                <a:latin typeface="微軟正黑體" panose="020B0604030504040204" pitchFamily="34" charset="-120"/>
                <a:ea typeface="微軟正黑體" panose="020B0604030504040204" pitchFamily="34" charset="-120"/>
                <a:sym typeface="Wingdings" panose="05000000000000000000" pitchFamily="2" charset="2"/>
              </a:rPr>
              <a:t>6</a:t>
            </a:r>
            <a:r>
              <a:rPr lang="zh-TW" altLang="en-US" dirty="0" smtClean="0">
                <a:latin typeface="微軟正黑體" panose="020B0604030504040204" pitchFamily="34" charset="-120"/>
                <a:ea typeface="微軟正黑體" panose="020B0604030504040204" pitchFamily="34" charset="-120"/>
                <a:sym typeface="Wingdings" panose="05000000000000000000" pitchFamily="2" charset="2"/>
              </a:rPr>
              <a:t>、</a:t>
            </a:r>
            <a:r>
              <a:rPr lang="zh-TW" altLang="en-US" dirty="0">
                <a:latin typeface="微軟正黑體" panose="020B0604030504040204" pitchFamily="34" charset="-120"/>
                <a:ea typeface="微軟正黑體" panose="020B0604030504040204" pitchFamily="34" charset="-120"/>
                <a:sym typeface="Wingdings" panose="05000000000000000000" pitchFamily="2" charset="2"/>
              </a:rPr>
              <a:t>臨時停在路邊查看地圖或</a:t>
            </a:r>
            <a:r>
              <a:rPr lang="zh-TW" altLang="en-US" dirty="0" smtClean="0">
                <a:latin typeface="微軟正黑體" panose="020B0604030504040204" pitchFamily="34" charset="-120"/>
                <a:ea typeface="微軟正黑體" panose="020B0604030504040204" pitchFamily="34" charset="-120"/>
                <a:sym typeface="Wingdings" panose="05000000000000000000" pitchFamily="2" charset="2"/>
              </a:rPr>
              <a:t>問路</a:t>
            </a:r>
            <a:endParaRPr lang="en-US" altLang="zh-TW" dirty="0" smtClean="0">
              <a:latin typeface="微軟正黑體" panose="020B0604030504040204" pitchFamily="34" charset="-120"/>
              <a:ea typeface="微軟正黑體" panose="020B0604030504040204" pitchFamily="34" charset="-120"/>
              <a:sym typeface="Wingdings" panose="05000000000000000000" pitchFamily="2" charset="2"/>
            </a:endParaRPr>
          </a:p>
          <a:p>
            <a:pPr marL="114300" indent="0">
              <a:buNone/>
            </a:pPr>
            <a:r>
              <a:rPr lang="zh-TW" altLang="en-US" dirty="0">
                <a:latin typeface="微軟正黑體" panose="020B0604030504040204" pitchFamily="34" charset="-120"/>
                <a:ea typeface="微軟正黑體" panose="020B0604030504040204" pitchFamily="34" charset="-120"/>
                <a:sym typeface="Wingdings" panose="05000000000000000000" pitchFamily="2" charset="2"/>
              </a:rPr>
              <a:t>以五分來評估</a:t>
            </a:r>
            <a:endParaRPr lang="en-US" altLang="zh-TW" dirty="0">
              <a:latin typeface="微軟正黑體" panose="020B0604030504040204" pitchFamily="34" charset="-120"/>
              <a:ea typeface="微軟正黑體" panose="020B0604030504040204" pitchFamily="34" charset="-120"/>
              <a:sym typeface="Wingdings" panose="05000000000000000000" pitchFamily="2" charset="2"/>
            </a:endParaRPr>
          </a:p>
          <a:p>
            <a:endParaRPr lang="en-US" altLang="zh-TW" dirty="0" smtClean="0">
              <a:latin typeface="微軟正黑體" panose="020B0604030504040204" pitchFamily="34" charset="-120"/>
              <a:ea typeface="微軟正黑體" panose="020B0604030504040204" pitchFamily="34" charset="-120"/>
              <a:sym typeface="Wingdings" panose="05000000000000000000" pitchFamily="2" charset="2"/>
            </a:endParaRPr>
          </a:p>
        </p:txBody>
      </p:sp>
      <p:grpSp>
        <p:nvGrpSpPr>
          <p:cNvPr id="9" name="群組 8"/>
          <p:cNvGrpSpPr/>
          <p:nvPr/>
        </p:nvGrpSpPr>
        <p:grpSpPr>
          <a:xfrm>
            <a:off x="813594" y="5814950"/>
            <a:ext cx="6207249" cy="828092"/>
            <a:chOff x="813594" y="5814950"/>
            <a:chExt cx="6207249" cy="828092"/>
          </a:xfrm>
        </p:grpSpPr>
        <p:grpSp>
          <p:nvGrpSpPr>
            <p:cNvPr id="8" name="群組 7"/>
            <p:cNvGrpSpPr/>
            <p:nvPr/>
          </p:nvGrpSpPr>
          <p:grpSpPr>
            <a:xfrm>
              <a:off x="813594" y="5814950"/>
              <a:ext cx="5788619" cy="828092"/>
              <a:chOff x="813594" y="5814950"/>
              <a:chExt cx="5788619" cy="828092"/>
            </a:xfrm>
          </p:grpSpPr>
          <p:grpSp>
            <p:nvGrpSpPr>
              <p:cNvPr id="6" name="群組 5"/>
              <p:cNvGrpSpPr/>
              <p:nvPr/>
            </p:nvGrpSpPr>
            <p:grpSpPr>
              <a:xfrm>
                <a:off x="813594" y="5814950"/>
                <a:ext cx="5788619" cy="828092"/>
                <a:chOff x="813594" y="5814950"/>
                <a:chExt cx="5788619" cy="828092"/>
              </a:xfrm>
            </p:grpSpPr>
            <p:grpSp>
              <p:nvGrpSpPr>
                <p:cNvPr id="19" name="群組 18"/>
                <p:cNvGrpSpPr/>
                <p:nvPr/>
              </p:nvGrpSpPr>
              <p:grpSpPr>
                <a:xfrm>
                  <a:off x="813594" y="5814950"/>
                  <a:ext cx="5788619" cy="828092"/>
                  <a:chOff x="827584" y="5769260"/>
                  <a:chExt cx="5788619" cy="828092"/>
                </a:xfrm>
              </p:grpSpPr>
              <p:sp>
                <p:nvSpPr>
                  <p:cNvPr id="20" name="橢圓 19"/>
                  <p:cNvSpPr/>
                  <p:nvPr/>
                </p:nvSpPr>
                <p:spPr>
                  <a:xfrm>
                    <a:off x="827584" y="5769260"/>
                    <a:ext cx="1008112" cy="828092"/>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ltLang="zh-TW" sz="1600" dirty="0" smtClean="0">
                      <a:latin typeface="微軟正黑體" panose="020B0604030504040204" pitchFamily="34" charset="-120"/>
                      <a:ea typeface="微軟正黑體" panose="020B0604030504040204" pitchFamily="34" charset="-120"/>
                    </a:endParaRPr>
                  </a:p>
                </p:txBody>
              </p:sp>
              <p:sp>
                <p:nvSpPr>
                  <p:cNvPr id="21" name="橢圓 20"/>
                  <p:cNvSpPr/>
                  <p:nvPr/>
                </p:nvSpPr>
                <p:spPr>
                  <a:xfrm>
                    <a:off x="1988096" y="5769260"/>
                    <a:ext cx="1008112" cy="828092"/>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altLang="zh-TW" sz="1600" dirty="0" smtClean="0">
                        <a:latin typeface="微軟正黑體" panose="020B0604030504040204" pitchFamily="34" charset="-120"/>
                        <a:ea typeface="微軟正黑體" panose="020B0604030504040204" pitchFamily="34" charset="-120"/>
                      </a:rPr>
                      <a:t>often</a:t>
                    </a:r>
                    <a:endParaRPr lang="zh-TW" altLang="en-US" sz="1600" dirty="0">
                      <a:latin typeface="微軟正黑體" panose="020B0604030504040204" pitchFamily="34" charset="-120"/>
                      <a:ea typeface="微軟正黑體" panose="020B0604030504040204" pitchFamily="34" charset="-120"/>
                    </a:endParaRPr>
                  </a:p>
                </p:txBody>
              </p:sp>
              <p:sp>
                <p:nvSpPr>
                  <p:cNvPr id="22" name="橢圓 21"/>
                  <p:cNvSpPr/>
                  <p:nvPr/>
                </p:nvSpPr>
                <p:spPr>
                  <a:xfrm>
                    <a:off x="3233440" y="5769260"/>
                    <a:ext cx="1008112" cy="828092"/>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zh-TW" altLang="en-US" sz="1600" dirty="0">
                      <a:latin typeface="微軟正黑體" panose="020B0604030504040204" pitchFamily="34" charset="-120"/>
                      <a:ea typeface="微軟正黑體" panose="020B0604030504040204" pitchFamily="34" charset="-120"/>
                    </a:endParaRPr>
                  </a:p>
                </p:txBody>
              </p:sp>
              <p:sp>
                <p:nvSpPr>
                  <p:cNvPr id="23" name="橢圓 22"/>
                  <p:cNvSpPr/>
                  <p:nvPr/>
                </p:nvSpPr>
                <p:spPr>
                  <a:xfrm>
                    <a:off x="4427984" y="5769260"/>
                    <a:ext cx="1008112" cy="828092"/>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zh-TW" altLang="en-US" sz="1600" dirty="0">
                      <a:latin typeface="微軟正黑體" panose="020B0604030504040204" pitchFamily="34" charset="-120"/>
                      <a:ea typeface="微軟正黑體" panose="020B0604030504040204" pitchFamily="34" charset="-120"/>
                    </a:endParaRPr>
                  </a:p>
                </p:txBody>
              </p:sp>
              <p:sp>
                <p:nvSpPr>
                  <p:cNvPr id="24" name="橢圓 23"/>
                  <p:cNvSpPr/>
                  <p:nvPr/>
                </p:nvSpPr>
                <p:spPr>
                  <a:xfrm>
                    <a:off x="5608091" y="5769260"/>
                    <a:ext cx="1008112" cy="828092"/>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zh-TW" altLang="en-US" sz="1600" dirty="0">
                      <a:latin typeface="微軟正黑體" panose="020B0604030504040204" pitchFamily="34" charset="-120"/>
                      <a:ea typeface="微軟正黑體" panose="020B0604030504040204" pitchFamily="34" charset="-120"/>
                    </a:endParaRPr>
                  </a:p>
                </p:txBody>
              </p:sp>
            </p:grpSp>
            <p:sp>
              <p:nvSpPr>
                <p:cNvPr id="5" name="文字方塊 4"/>
                <p:cNvSpPr txBox="1"/>
                <p:nvPr/>
              </p:nvSpPr>
              <p:spPr>
                <a:xfrm>
                  <a:off x="913212" y="6044330"/>
                  <a:ext cx="819455" cy="338554"/>
                </a:xfrm>
                <a:prstGeom prst="rect">
                  <a:avLst/>
                </a:prstGeom>
                <a:ln>
                  <a:noFill/>
                </a:ln>
              </p:spPr>
              <p:style>
                <a:lnRef idx="1">
                  <a:schemeClr val="accent6"/>
                </a:lnRef>
                <a:fillRef idx="2">
                  <a:schemeClr val="accent6"/>
                </a:fillRef>
                <a:effectRef idx="1">
                  <a:schemeClr val="accent6"/>
                </a:effectRef>
                <a:fontRef idx="minor">
                  <a:schemeClr val="dk1"/>
                </a:fontRef>
              </p:style>
              <p:txBody>
                <a:bodyPr wrap="none" rtlCol="0">
                  <a:spAutoFit/>
                </a:bodyPr>
                <a:lstStyle/>
                <a:p>
                  <a:r>
                    <a:rPr lang="en-US" altLang="zh-TW" sz="1600" dirty="0" smtClean="0">
                      <a:solidFill>
                        <a:schemeClr val="tx1"/>
                      </a:solidFill>
                      <a:latin typeface="微軟正黑體" panose="020B0604030504040204" pitchFamily="34" charset="-120"/>
                      <a:ea typeface="微軟正黑體" panose="020B0604030504040204" pitchFamily="34" charset="-120"/>
                    </a:rPr>
                    <a:t>always</a:t>
                  </a:r>
                  <a:endParaRPr lang="zh-TW" altLang="en-US" sz="1600" dirty="0">
                    <a:solidFill>
                      <a:schemeClr val="tx1"/>
                    </a:solidFill>
                    <a:latin typeface="微軟正黑體" panose="020B0604030504040204" pitchFamily="34" charset="-120"/>
                    <a:ea typeface="微軟正黑體" panose="020B0604030504040204" pitchFamily="34" charset="-120"/>
                  </a:endParaRPr>
                </a:p>
              </p:txBody>
            </p:sp>
          </p:grpSp>
          <p:sp>
            <p:nvSpPr>
              <p:cNvPr id="7" name="文字方塊 6"/>
              <p:cNvSpPr txBox="1"/>
              <p:nvPr/>
            </p:nvSpPr>
            <p:spPr>
              <a:xfrm>
                <a:off x="3160415" y="6054598"/>
                <a:ext cx="1282154" cy="338554"/>
              </a:xfrm>
              <a:prstGeom prst="rect">
                <a:avLst/>
              </a:prstGeom>
              <a:noFill/>
              <a:ln>
                <a:noFill/>
              </a:ln>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n-US" altLang="zh-TW" sz="1600" dirty="0" smtClean="0">
                    <a:solidFill>
                      <a:schemeClr val="tx1"/>
                    </a:solidFill>
                    <a:latin typeface="微軟正黑體" panose="020B0604030504040204" pitchFamily="34" charset="-120"/>
                    <a:ea typeface="微軟正黑體" panose="020B0604030504040204" pitchFamily="34" charset="-120"/>
                  </a:rPr>
                  <a:t>sometimes</a:t>
                </a:r>
                <a:endParaRPr lang="zh-TW" altLang="en-US" sz="1600" dirty="0">
                  <a:solidFill>
                    <a:schemeClr val="tx1"/>
                  </a:solidFill>
                  <a:latin typeface="微軟正黑體" panose="020B0604030504040204" pitchFamily="34" charset="-120"/>
                  <a:ea typeface="微軟正黑體" panose="020B0604030504040204" pitchFamily="34" charset="-120"/>
                </a:endParaRPr>
              </a:p>
            </p:txBody>
          </p:sp>
          <p:sp>
            <p:nvSpPr>
              <p:cNvPr id="25" name="文字方塊 24"/>
              <p:cNvSpPr txBox="1"/>
              <p:nvPr/>
            </p:nvSpPr>
            <p:spPr>
              <a:xfrm>
                <a:off x="4587392" y="6050553"/>
                <a:ext cx="834714" cy="338554"/>
              </a:xfrm>
              <a:prstGeom prst="rect">
                <a:avLst/>
              </a:prstGeom>
              <a:noFill/>
              <a:ln>
                <a:noFill/>
              </a:ln>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n-US" altLang="zh-TW" sz="1600" dirty="0" smtClean="0">
                    <a:solidFill>
                      <a:schemeClr val="tx1"/>
                    </a:solidFill>
                    <a:latin typeface="微軟正黑體" panose="020B0604030504040204" pitchFamily="34" charset="-120"/>
                    <a:ea typeface="微軟正黑體" panose="020B0604030504040204" pitchFamily="34" charset="-120"/>
                  </a:rPr>
                  <a:t>rarely</a:t>
                </a:r>
                <a:endParaRPr lang="zh-TW" altLang="en-US" sz="1600" dirty="0">
                  <a:solidFill>
                    <a:schemeClr val="tx1"/>
                  </a:solidFill>
                  <a:latin typeface="微軟正黑體" panose="020B0604030504040204" pitchFamily="34" charset="-120"/>
                  <a:ea typeface="微軟正黑體" panose="020B0604030504040204" pitchFamily="34" charset="-120"/>
                </a:endParaRPr>
              </a:p>
            </p:txBody>
          </p:sp>
        </p:grpSp>
        <p:sp>
          <p:nvSpPr>
            <p:cNvPr id="26" name="文字方塊 25"/>
            <p:cNvSpPr txBox="1"/>
            <p:nvPr/>
          </p:nvSpPr>
          <p:spPr>
            <a:xfrm>
              <a:off x="5738689" y="6050553"/>
              <a:ext cx="1282154" cy="338554"/>
            </a:xfrm>
            <a:prstGeom prst="rect">
              <a:avLst/>
            </a:prstGeom>
            <a:noFill/>
            <a:ln>
              <a:noFill/>
            </a:ln>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n-US" altLang="zh-TW" sz="1600" dirty="0" smtClean="0">
                  <a:solidFill>
                    <a:schemeClr val="tx1"/>
                  </a:solidFill>
                  <a:latin typeface="微軟正黑體" panose="020B0604030504040204" pitchFamily="34" charset="-120"/>
                  <a:ea typeface="微軟正黑體" panose="020B0604030504040204" pitchFamily="34" charset="-120"/>
                </a:rPr>
                <a:t>never</a:t>
              </a:r>
              <a:endParaRPr lang="zh-TW" altLang="en-US" sz="1600" dirty="0">
                <a:solidFill>
                  <a:schemeClr val="tx1"/>
                </a:solidFill>
                <a:latin typeface="微軟正黑體" panose="020B0604030504040204" pitchFamily="34" charset="-120"/>
                <a:ea typeface="微軟正黑體" panose="020B0604030504040204" pitchFamily="34" charset="-120"/>
              </a:endParaRPr>
            </a:p>
          </p:txBody>
        </p:sp>
      </p:grpSp>
    </p:spTree>
    <p:extLst>
      <p:ext uri="{BB962C8B-B14F-4D97-AF65-F5344CB8AC3E}">
        <p14:creationId xmlns:p14="http://schemas.microsoft.com/office/powerpoint/2010/main" val="7421521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latin typeface="微軟正黑體" panose="020B0604030504040204" pitchFamily="34" charset="-120"/>
                <a:ea typeface="微軟正黑體" panose="020B0604030504040204" pitchFamily="34" charset="-120"/>
              </a:rPr>
              <a:t>Methods</a:t>
            </a:r>
            <a:endParaRPr lang="zh-TW" altLang="en-US" dirty="0">
              <a:latin typeface="微軟正黑體" panose="020B0604030504040204" pitchFamily="34" charset="-120"/>
              <a:ea typeface="微軟正黑體" panose="020B0604030504040204" pitchFamily="34" charset="-120"/>
            </a:endParaRPr>
          </a:p>
        </p:txBody>
      </p:sp>
      <p:sp>
        <p:nvSpPr>
          <p:cNvPr id="4" name="內容版面配置區 2"/>
          <p:cNvSpPr>
            <a:spLocks noGrp="1"/>
          </p:cNvSpPr>
          <p:nvPr>
            <p:ph idx="1"/>
          </p:nvPr>
        </p:nvSpPr>
        <p:spPr>
          <a:xfrm>
            <a:off x="500034" y="1928802"/>
            <a:ext cx="7620000" cy="3043246"/>
          </a:xfrm>
          <a:ln w="38100"/>
        </p:spPr>
        <p:style>
          <a:lnRef idx="1">
            <a:schemeClr val="accent4"/>
          </a:lnRef>
          <a:fillRef idx="2">
            <a:schemeClr val="accent4"/>
          </a:fillRef>
          <a:effectRef idx="1">
            <a:schemeClr val="accent4"/>
          </a:effectRef>
          <a:fontRef idx="minor">
            <a:schemeClr val="dk1"/>
          </a:fontRef>
        </p:style>
        <p:txBody>
          <a:bodyPr>
            <a:normAutofit/>
          </a:bodyPr>
          <a:lstStyle/>
          <a:p>
            <a:r>
              <a:rPr lang="zh-TW" altLang="en-US" sz="1800" dirty="0" smtClean="0">
                <a:latin typeface="微軟正黑體" panose="020B0604030504040204" pitchFamily="34" charset="-120"/>
                <a:ea typeface="微軟正黑體" panose="020B0604030504040204" pitchFamily="34" charset="-120"/>
                <a:sym typeface="Wingdings" panose="05000000000000000000" pitchFamily="2" charset="2"/>
              </a:rPr>
              <a:t>使用</a:t>
            </a:r>
            <a:r>
              <a:rPr lang="en-US" altLang="zh-TW" sz="1800" dirty="0" smtClean="0">
                <a:latin typeface="微軟正黑體" panose="020B0604030504040204" pitchFamily="34" charset="-120"/>
                <a:ea typeface="微軟正黑體" panose="020B0604030504040204" pitchFamily="34" charset="-120"/>
                <a:sym typeface="Wingdings" panose="05000000000000000000" pitchFamily="2" charset="2"/>
              </a:rPr>
              <a:t>SPSS</a:t>
            </a:r>
            <a:r>
              <a:rPr lang="zh-TW" altLang="en-US" sz="1800" dirty="0" smtClean="0">
                <a:latin typeface="微軟正黑體" panose="020B0604030504040204" pitchFamily="34" charset="-120"/>
                <a:ea typeface="微軟正黑體" panose="020B0604030504040204" pitchFamily="34" charset="-120"/>
                <a:sym typeface="Wingdings" panose="05000000000000000000" pitchFamily="2" charset="2"/>
              </a:rPr>
              <a:t>統計進行迴歸預測分析</a:t>
            </a:r>
            <a:endParaRPr lang="en-US" altLang="zh-TW" sz="1800" dirty="0" smtClean="0">
              <a:latin typeface="微軟正黑體" panose="020B0604030504040204" pitchFamily="34" charset="-120"/>
              <a:ea typeface="微軟正黑體" panose="020B0604030504040204" pitchFamily="34" charset="-120"/>
              <a:sym typeface="Wingdings" panose="05000000000000000000" pitchFamily="2" charset="2"/>
            </a:endParaRPr>
          </a:p>
          <a:p>
            <a:endParaRPr lang="en-US" altLang="zh-TW" sz="1800" dirty="0" smtClean="0">
              <a:latin typeface="微軟正黑體" panose="020B0604030504040204" pitchFamily="34" charset="-120"/>
              <a:ea typeface="微軟正黑體" panose="020B0604030504040204" pitchFamily="34" charset="-120"/>
              <a:sym typeface="Wingdings" panose="05000000000000000000" pitchFamily="2" charset="2"/>
            </a:endParaRPr>
          </a:p>
          <a:p>
            <a:r>
              <a:rPr lang="zh-TW" altLang="en-US" sz="1800" dirty="0" smtClean="0">
                <a:latin typeface="微軟正黑體" panose="020B0604030504040204" pitchFamily="34" charset="-120"/>
                <a:ea typeface="微軟正黑體" panose="020B0604030504040204" pitchFamily="34" charset="-120"/>
                <a:sym typeface="Wingdings" panose="05000000000000000000" pitchFamily="2" charset="2"/>
              </a:rPr>
              <a:t>決定年齡、性別、自我評估健康、自我評估尋路能力、駕照年份使否能預測自我評估尋路能力</a:t>
            </a:r>
            <a:endParaRPr lang="en-US" altLang="zh-TW" sz="1800" dirty="0" smtClean="0">
              <a:latin typeface="微軟正黑體" panose="020B0604030504040204" pitchFamily="34" charset="-120"/>
              <a:ea typeface="微軟正黑體" panose="020B0604030504040204" pitchFamily="34" charset="-120"/>
              <a:sym typeface="Wingdings" panose="05000000000000000000" pitchFamily="2" charset="2"/>
            </a:endParaRPr>
          </a:p>
          <a:p>
            <a:endParaRPr lang="en-US" altLang="zh-TW" sz="1800" dirty="0" smtClean="0">
              <a:latin typeface="微軟正黑體" panose="020B0604030504040204" pitchFamily="34" charset="-120"/>
              <a:ea typeface="微軟正黑體" panose="020B0604030504040204" pitchFamily="34" charset="-120"/>
              <a:sym typeface="Wingdings" panose="05000000000000000000" pitchFamily="2" charset="2"/>
            </a:endParaRPr>
          </a:p>
          <a:p>
            <a:r>
              <a:rPr lang="zh-TW" altLang="en-US" sz="1800" dirty="0">
                <a:latin typeface="微軟正黑體" panose="020B0604030504040204" pitchFamily="34" charset="-120"/>
                <a:ea typeface="微軟正黑體" panose="020B0604030504040204" pitchFamily="34" charset="-120"/>
                <a:sym typeface="Wingdings" panose="05000000000000000000" pitchFamily="2" charset="2"/>
              </a:rPr>
              <a:t>比較受測</a:t>
            </a:r>
            <a:r>
              <a:rPr lang="zh-TW" altLang="en-US" sz="1800" dirty="0" smtClean="0">
                <a:latin typeface="微軟正黑體" panose="020B0604030504040204" pitchFamily="34" charset="-120"/>
                <a:ea typeface="微軟正黑體" panose="020B0604030504040204" pitchFamily="34" charset="-120"/>
                <a:sym typeface="Wingdings" panose="05000000000000000000" pitchFamily="2" charset="2"/>
              </a:rPr>
              <a:t>者避開不熟悉路段或所使用導航策略不同在年齡、性別、自我尋路能力做比較</a:t>
            </a:r>
            <a:endParaRPr lang="en-US" altLang="zh-TW" sz="1800" dirty="0" smtClean="0">
              <a:latin typeface="微軟正黑體" panose="020B0604030504040204" pitchFamily="34" charset="-120"/>
              <a:ea typeface="微軟正黑體" panose="020B0604030504040204" pitchFamily="34" charset="-120"/>
              <a:sym typeface="Wingdings" panose="05000000000000000000" pitchFamily="2" charset="2"/>
            </a:endParaRPr>
          </a:p>
          <a:p>
            <a:endParaRPr lang="en-US" altLang="zh-TW" sz="1800" dirty="0" smtClean="0">
              <a:latin typeface="微軟正黑體" panose="020B0604030504040204" pitchFamily="34" charset="-120"/>
              <a:ea typeface="微軟正黑體" panose="020B0604030504040204" pitchFamily="34" charset="-120"/>
              <a:sym typeface="Wingdings" panose="05000000000000000000" pitchFamily="2" charset="2"/>
            </a:endParaRPr>
          </a:p>
          <a:p>
            <a:r>
              <a:rPr lang="zh-TW" altLang="en-US" sz="1800" dirty="0" smtClean="0">
                <a:latin typeface="微軟正黑體" panose="020B0604030504040204" pitchFamily="34" charset="-120"/>
                <a:ea typeface="微軟正黑體" panose="020B0604030504040204" pitchFamily="34" charset="-120"/>
                <a:sym typeface="Wingdings" panose="05000000000000000000" pitchFamily="2" charset="2"/>
              </a:rPr>
              <a:t>設</a:t>
            </a:r>
            <a:r>
              <a:rPr lang="en-US" altLang="zh-TW" sz="1800" dirty="0" smtClean="0">
                <a:latin typeface="微軟正黑體" panose="020B0604030504040204" pitchFamily="34" charset="-120"/>
                <a:ea typeface="微軟正黑體" panose="020B0604030504040204" pitchFamily="34" charset="-120"/>
                <a:sym typeface="Wingdings" panose="05000000000000000000" pitchFamily="2" charset="2"/>
              </a:rPr>
              <a:t>alpha</a:t>
            </a:r>
            <a:r>
              <a:rPr lang="zh-TW" altLang="en-US" sz="1800" dirty="0" smtClean="0">
                <a:latin typeface="微軟正黑體" panose="020B0604030504040204" pitchFamily="34" charset="-120"/>
                <a:ea typeface="微軟正黑體" panose="020B0604030504040204" pitchFamily="34" charset="-120"/>
                <a:sym typeface="Wingdings" panose="05000000000000000000" pitchFamily="2" charset="2"/>
              </a:rPr>
              <a:t> </a:t>
            </a:r>
            <a:r>
              <a:rPr lang="en-US" altLang="zh-TW" sz="1800" dirty="0" smtClean="0">
                <a:latin typeface="微軟正黑體" panose="020B0604030504040204" pitchFamily="34" charset="-120"/>
                <a:ea typeface="微軟正黑體" panose="020B0604030504040204" pitchFamily="34" charset="-120"/>
                <a:sym typeface="Wingdings" panose="05000000000000000000" pitchFamily="2" charset="2"/>
              </a:rPr>
              <a:t>=</a:t>
            </a:r>
            <a:r>
              <a:rPr lang="zh-TW" altLang="en-US" sz="1800" dirty="0" smtClean="0">
                <a:latin typeface="微軟正黑體" panose="020B0604030504040204" pitchFamily="34" charset="-120"/>
                <a:ea typeface="微軟正黑體" panose="020B0604030504040204" pitchFamily="34" charset="-120"/>
                <a:sym typeface="Wingdings" panose="05000000000000000000" pitchFamily="2" charset="2"/>
              </a:rPr>
              <a:t> </a:t>
            </a:r>
            <a:r>
              <a:rPr lang="en-US" altLang="zh-TW" sz="1800" dirty="0" smtClean="0">
                <a:latin typeface="微軟正黑體" panose="020B0604030504040204" pitchFamily="34" charset="-120"/>
                <a:ea typeface="微軟正黑體" panose="020B0604030504040204" pitchFamily="34" charset="-120"/>
                <a:sym typeface="Wingdings" panose="05000000000000000000" pitchFamily="2" charset="2"/>
              </a:rPr>
              <a:t>0.01</a:t>
            </a:r>
            <a:r>
              <a:rPr lang="zh-TW" altLang="en-US" sz="1800" dirty="0" smtClean="0">
                <a:latin typeface="微軟正黑體" panose="020B0604030504040204" pitchFamily="34" charset="-120"/>
                <a:ea typeface="微軟正黑體" panose="020B0604030504040204" pitchFamily="34" charset="-120"/>
                <a:sym typeface="Wingdings" panose="05000000000000000000" pitchFamily="2" charset="2"/>
              </a:rPr>
              <a:t>為有顯著</a:t>
            </a:r>
            <a:endParaRPr lang="en-US" altLang="zh-TW" sz="1800" dirty="0" smtClean="0">
              <a:latin typeface="微軟正黑體" panose="020B0604030504040204" pitchFamily="34" charset="-120"/>
              <a:ea typeface="微軟正黑體" panose="020B0604030504040204" pitchFamily="34" charset="-120"/>
              <a:sym typeface="Wingdings" panose="05000000000000000000" pitchFamily="2" charset="2"/>
            </a:endParaRPr>
          </a:p>
        </p:txBody>
      </p:sp>
    </p:spTree>
    <p:extLst>
      <p:ext uri="{BB962C8B-B14F-4D97-AF65-F5344CB8AC3E}">
        <p14:creationId xmlns:p14="http://schemas.microsoft.com/office/powerpoint/2010/main" val="572017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latin typeface="微軟正黑體" pitchFamily="34" charset="-120"/>
                <a:ea typeface="微軟正黑體" pitchFamily="34" charset="-120"/>
              </a:rPr>
              <a:t>Results</a:t>
            </a:r>
            <a:endParaRPr lang="zh-TW" altLang="en-US" dirty="0">
              <a:latin typeface="微軟正黑體" panose="020B0604030504040204" pitchFamily="34" charset="-120"/>
              <a:ea typeface="微軟正黑體" panose="020B0604030504040204" pitchFamily="34" charset="-12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1680" y="1319584"/>
            <a:ext cx="5400600" cy="53400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矩形 4"/>
          <p:cNvSpPr/>
          <p:nvPr/>
        </p:nvSpPr>
        <p:spPr>
          <a:xfrm>
            <a:off x="2714612" y="571480"/>
            <a:ext cx="4071966" cy="571504"/>
          </a:xfrm>
          <a:prstGeom prst="rect">
            <a:avLst/>
          </a:prstGeom>
          <a:noFill/>
          <a:ln w="38100">
            <a:solidFill>
              <a:srgbClr val="FF0000"/>
            </a:solidFill>
          </a:ln>
        </p:spPr>
        <p:style>
          <a:lnRef idx="3">
            <a:schemeClr val="lt1"/>
          </a:lnRef>
          <a:fillRef idx="1">
            <a:schemeClr val="accent5"/>
          </a:fillRef>
          <a:effectRef idx="1">
            <a:schemeClr val="accent5"/>
          </a:effectRef>
          <a:fontRef idx="minor">
            <a:schemeClr val="lt1"/>
          </a:fontRef>
        </p:style>
        <p:txBody>
          <a:bodyPr rtlCol="0" anchor="ctr"/>
          <a:lstStyle/>
          <a:p>
            <a:pPr algn="ctr"/>
            <a:r>
              <a:rPr lang="zh-TW" altLang="en-US" dirty="0" smtClean="0">
                <a:solidFill>
                  <a:schemeClr val="tx1"/>
                </a:solidFill>
                <a:latin typeface="微軟正黑體" pitchFamily="34" charset="-120"/>
                <a:ea typeface="微軟正黑體" pitchFamily="34" charset="-120"/>
              </a:rPr>
              <a:t>與澳大利亞統計局的人口調查相比</a:t>
            </a:r>
            <a:endParaRPr lang="zh-TW" altLang="en-US" dirty="0">
              <a:solidFill>
                <a:schemeClr val="tx1"/>
              </a:solidFill>
              <a:latin typeface="微軟正黑體" pitchFamily="34" charset="-120"/>
              <a:ea typeface="微軟正黑體" pitchFamily="34" charset="-120"/>
            </a:endParaRPr>
          </a:p>
        </p:txBody>
      </p:sp>
      <p:grpSp>
        <p:nvGrpSpPr>
          <p:cNvPr id="8" name="群組 7"/>
          <p:cNvGrpSpPr/>
          <p:nvPr/>
        </p:nvGrpSpPr>
        <p:grpSpPr>
          <a:xfrm>
            <a:off x="1714480" y="3643314"/>
            <a:ext cx="4357718" cy="1071570"/>
            <a:chOff x="1714480" y="3643314"/>
            <a:chExt cx="4357718" cy="1071570"/>
          </a:xfrm>
        </p:grpSpPr>
        <p:sp>
          <p:nvSpPr>
            <p:cNvPr id="6" name="五角星形 5"/>
            <p:cNvSpPr/>
            <p:nvPr/>
          </p:nvSpPr>
          <p:spPr>
            <a:xfrm>
              <a:off x="1714480" y="3643314"/>
              <a:ext cx="285752" cy="285752"/>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7" name="矩形 6"/>
            <p:cNvSpPr/>
            <p:nvPr/>
          </p:nvSpPr>
          <p:spPr>
            <a:xfrm>
              <a:off x="2000232" y="4143380"/>
              <a:ext cx="4071966" cy="571504"/>
            </a:xfrm>
            <a:prstGeom prst="rect">
              <a:avLst/>
            </a:prstGeom>
            <a:solidFill>
              <a:schemeClr val="bg1"/>
            </a:solidFill>
            <a:ln w="38100">
              <a:solidFill>
                <a:srgbClr val="FF0000"/>
              </a:solidFill>
            </a:ln>
          </p:spPr>
          <p:style>
            <a:lnRef idx="3">
              <a:schemeClr val="lt1"/>
            </a:lnRef>
            <a:fillRef idx="1">
              <a:schemeClr val="accent5"/>
            </a:fillRef>
            <a:effectRef idx="1">
              <a:schemeClr val="accent5"/>
            </a:effectRef>
            <a:fontRef idx="minor">
              <a:schemeClr val="lt1"/>
            </a:fontRef>
          </p:style>
          <p:txBody>
            <a:bodyPr rtlCol="0" anchor="ctr"/>
            <a:lstStyle/>
            <a:p>
              <a:pPr algn="ctr"/>
              <a:r>
                <a:rPr lang="zh-TW" altLang="en-US" dirty="0" smtClean="0">
                  <a:solidFill>
                    <a:schemeClr val="tx1"/>
                  </a:solidFill>
                  <a:latin typeface="微軟正黑體" pitchFamily="34" charset="-120"/>
                  <a:ea typeface="微軟正黑體" pitchFamily="34" charset="-120"/>
                </a:rPr>
                <a:t>男性駕駛比女性駕駛有一定的駕駛經驗</a:t>
              </a:r>
              <a:endParaRPr lang="zh-TW" altLang="en-US" dirty="0">
                <a:solidFill>
                  <a:schemeClr val="tx1"/>
                </a:solidFill>
                <a:latin typeface="微軟正黑體" pitchFamily="34" charset="-120"/>
                <a:ea typeface="微軟正黑體" pitchFamily="34" charset="-120"/>
              </a:endParaRPr>
            </a:p>
          </p:txBody>
        </p:sp>
      </p:grpSp>
      <p:grpSp>
        <p:nvGrpSpPr>
          <p:cNvPr id="12" name="群組 11"/>
          <p:cNvGrpSpPr/>
          <p:nvPr/>
        </p:nvGrpSpPr>
        <p:grpSpPr>
          <a:xfrm>
            <a:off x="1500166" y="4357694"/>
            <a:ext cx="6000792" cy="1357322"/>
            <a:chOff x="1500166" y="4357694"/>
            <a:chExt cx="6000792" cy="1357322"/>
          </a:xfrm>
        </p:grpSpPr>
        <p:sp>
          <p:nvSpPr>
            <p:cNvPr id="9" name="五角星形 8"/>
            <p:cNvSpPr/>
            <p:nvPr/>
          </p:nvSpPr>
          <p:spPr>
            <a:xfrm>
              <a:off x="1500166" y="4357694"/>
              <a:ext cx="285752" cy="285752"/>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0" name="五角星形 9"/>
            <p:cNvSpPr/>
            <p:nvPr/>
          </p:nvSpPr>
          <p:spPr>
            <a:xfrm>
              <a:off x="1500166" y="5429264"/>
              <a:ext cx="285752" cy="285752"/>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1" name="矩形 10"/>
            <p:cNvSpPr/>
            <p:nvPr/>
          </p:nvSpPr>
          <p:spPr>
            <a:xfrm>
              <a:off x="3071802" y="4929198"/>
              <a:ext cx="4429156" cy="571504"/>
            </a:xfrm>
            <a:prstGeom prst="rect">
              <a:avLst/>
            </a:prstGeom>
            <a:solidFill>
              <a:schemeClr val="bg1"/>
            </a:solidFill>
            <a:ln w="38100">
              <a:solidFill>
                <a:srgbClr val="FF0000"/>
              </a:solidFill>
            </a:ln>
          </p:spPr>
          <p:style>
            <a:lnRef idx="3">
              <a:schemeClr val="lt1"/>
            </a:lnRef>
            <a:fillRef idx="1">
              <a:schemeClr val="accent5"/>
            </a:fillRef>
            <a:effectRef idx="1">
              <a:schemeClr val="accent5"/>
            </a:effectRef>
            <a:fontRef idx="minor">
              <a:schemeClr val="lt1"/>
            </a:fontRef>
          </p:style>
          <p:txBody>
            <a:bodyPr rtlCol="0" anchor="ctr"/>
            <a:lstStyle/>
            <a:p>
              <a:pPr algn="ctr"/>
              <a:r>
                <a:rPr lang="zh-TW" altLang="en-US" dirty="0" smtClean="0">
                  <a:solidFill>
                    <a:schemeClr val="tx1"/>
                  </a:solidFill>
                  <a:latin typeface="微軟正黑體" pitchFamily="34" charset="-120"/>
                  <a:ea typeface="微軟正黑體" pitchFamily="34" charset="-120"/>
                </a:rPr>
                <a:t>自我評估健康以及認知是公平的</a:t>
              </a:r>
              <a:endParaRPr lang="zh-TW" altLang="en-US" dirty="0">
                <a:solidFill>
                  <a:schemeClr val="tx1"/>
                </a:solidFill>
                <a:latin typeface="微軟正黑體" pitchFamily="34" charset="-120"/>
                <a:ea typeface="微軟正黑體" pitchFamily="34" charset="-120"/>
              </a:endParaRPr>
            </a:p>
          </p:txBody>
        </p:sp>
      </p:grpSp>
    </p:spTree>
    <p:extLst>
      <p:ext uri="{BB962C8B-B14F-4D97-AF65-F5344CB8AC3E}">
        <p14:creationId xmlns:p14="http://schemas.microsoft.com/office/powerpoint/2010/main" val="2044189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nodeType="clickEffect">
                                  <p:stCondLst>
                                    <p:cond delay="0"/>
                                  </p:stCondLst>
                                  <p:childTnLst>
                                    <p:set>
                                      <p:cBhvr>
                                        <p:cTn id="10" dur="1" fill="hold">
                                          <p:stCondLst>
                                            <p:cond delay="0"/>
                                          </p:stCondLst>
                                        </p:cTn>
                                        <p:tgtEl>
                                          <p:spTgt spid="8"/>
                                        </p:tgtEl>
                                        <p:attrNameLst>
                                          <p:attrName>style.visibility</p:attrName>
                                        </p:attrNameLst>
                                      </p:cBhvr>
                                      <p:to>
                                        <p:strVal val="hidden"/>
                                      </p:to>
                                    </p:set>
                                  </p:childTnLst>
                                </p:cTn>
                              </p:par>
                            </p:childTnLst>
                          </p:cTn>
                        </p:par>
                        <p:par>
                          <p:cTn id="11" fill="hold">
                            <p:stCondLst>
                              <p:cond delay="0"/>
                            </p:stCondLst>
                            <p:childTnLst>
                              <p:par>
                                <p:cTn id="12" presetID="1" presetClass="entr" presetSubtype="0" fill="hold" nodeType="afterEffect">
                                  <p:stCondLst>
                                    <p:cond delay="0"/>
                                  </p:stCondLst>
                                  <p:childTnLst>
                                    <p:set>
                                      <p:cBhvr>
                                        <p:cTn id="13"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相鄰">
  <a:themeElements>
    <a:clrScheme name="相鄰">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相鄰">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314</TotalTime>
  <Words>964</Words>
  <Application>Microsoft Office PowerPoint</Application>
  <PresentationFormat>如螢幕大小 (4:3)</PresentationFormat>
  <Paragraphs>136</Paragraphs>
  <Slides>13</Slides>
  <Notes>0</Notes>
  <HiddenSlides>0</HiddenSlides>
  <MMClips>0</MMClips>
  <ScaleCrop>false</ScaleCrop>
  <HeadingPairs>
    <vt:vector size="4" baseType="variant">
      <vt:variant>
        <vt:lpstr>佈景主題</vt:lpstr>
      </vt:variant>
      <vt:variant>
        <vt:i4>1</vt:i4>
      </vt:variant>
      <vt:variant>
        <vt:lpstr>投影片標題</vt:lpstr>
      </vt:variant>
      <vt:variant>
        <vt:i4>13</vt:i4>
      </vt:variant>
    </vt:vector>
  </HeadingPairs>
  <TitlesOfParts>
    <vt:vector size="14" baseType="lpstr">
      <vt:lpstr>相鄰</vt:lpstr>
      <vt:lpstr>Self-reported wayfinding ability of older drivers</vt:lpstr>
      <vt:lpstr>Abstract</vt:lpstr>
      <vt:lpstr>Introduction</vt:lpstr>
      <vt:lpstr>Methods</vt:lpstr>
      <vt:lpstr>Methods</vt:lpstr>
      <vt:lpstr>Methods</vt:lpstr>
      <vt:lpstr>Methods</vt:lpstr>
      <vt:lpstr>Methods</vt:lpstr>
      <vt:lpstr>Results</vt:lpstr>
      <vt:lpstr>Results</vt:lpstr>
      <vt:lpstr>Results</vt:lpstr>
      <vt:lpstr>Discussion</vt:lpstr>
      <vt:lpstr>PowerPoint 簡報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Self-reported wayfinding ability of older drivers</dc:title>
  <dc:creator>Ruby</dc:creator>
  <cp:lastModifiedBy>Ruby</cp:lastModifiedBy>
  <cp:revision>36</cp:revision>
  <dcterms:created xsi:type="dcterms:W3CDTF">2015-10-16T14:50:52Z</dcterms:created>
  <dcterms:modified xsi:type="dcterms:W3CDTF">2015-10-27T15:57:50Z</dcterms:modified>
</cp:coreProperties>
</file>